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8" r:id="rId2"/>
    <p:sldId id="261" r:id="rId3"/>
    <p:sldId id="260" r:id="rId4"/>
    <p:sldId id="262" r:id="rId5"/>
    <p:sldId id="263" r:id="rId6"/>
    <p:sldId id="259" r:id="rId7"/>
    <p:sldId id="271" r:id="rId8"/>
    <p:sldId id="265" r:id="rId9"/>
    <p:sldId id="272" r:id="rId10"/>
    <p:sldId id="266" r:id="rId11"/>
    <p:sldId id="267" r:id="rId12"/>
    <p:sldId id="269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5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8D2AC-B037-40EA-8F7B-0967FF5A172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1BF4756-8B73-4380-9063-1287056E7DF8}">
      <dgm:prSet phldrT="[Текст]" custT="1"/>
      <dgm:spPr/>
      <dgm:t>
        <a:bodyPr/>
        <a:lstStyle/>
        <a:p>
          <a:r>
            <a:rPr lang="ru-RU" sz="2000" dirty="0" smtClean="0">
              <a:latin typeface="+mj-lt"/>
              <a:cs typeface="Times New Roman" panose="02020603050405020304" pitchFamily="18" charset="0"/>
            </a:rPr>
            <a:t>Что входит</a:t>
          </a:r>
          <a:endParaRPr lang="uk-UA" sz="2000" dirty="0">
            <a:latin typeface="+mj-lt"/>
            <a:cs typeface="Times New Roman" panose="02020603050405020304" pitchFamily="18" charset="0"/>
          </a:endParaRPr>
        </a:p>
      </dgm:t>
    </dgm:pt>
    <dgm:pt modelId="{E7D1D7EB-D204-4F04-BAA6-980E808295D1}" type="parTrans" cxnId="{64AB3870-EFDF-4EBD-8BAD-576309DF574A}">
      <dgm:prSet/>
      <dgm:spPr/>
      <dgm:t>
        <a:bodyPr/>
        <a:lstStyle/>
        <a:p>
          <a:endParaRPr lang="uk-UA"/>
        </a:p>
      </dgm:t>
    </dgm:pt>
    <dgm:pt modelId="{E6EC0DC4-2A8A-40EE-ADD0-04DC781C7FB4}" type="sibTrans" cxnId="{64AB3870-EFDF-4EBD-8BAD-576309DF574A}">
      <dgm:prSet/>
      <dgm:spPr/>
      <dgm:t>
        <a:bodyPr/>
        <a:lstStyle/>
        <a:p>
          <a:endParaRPr lang="uk-UA"/>
        </a:p>
      </dgm:t>
    </dgm:pt>
    <dgm:pt modelId="{5770BC7A-2B4C-451F-A161-472B4DF7584C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Любая непищевая продукция </a:t>
          </a:r>
          <a:endParaRPr lang="uk-UA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E7B9B8-0DB3-40AC-95D5-A18FFE4F2B09}" type="parTrans" cxnId="{BFC35985-D852-4CB8-B907-1C938F97FDF5}">
      <dgm:prSet/>
      <dgm:spPr/>
      <dgm:t>
        <a:bodyPr/>
        <a:lstStyle/>
        <a:p>
          <a:endParaRPr lang="uk-UA"/>
        </a:p>
      </dgm:t>
    </dgm:pt>
    <dgm:pt modelId="{07BA7D45-344D-4674-A9AE-CF402B753E28}" type="sibTrans" cxnId="{BFC35985-D852-4CB8-B907-1C938F97FDF5}">
      <dgm:prSet/>
      <dgm:spPr/>
      <dgm:t>
        <a:bodyPr/>
        <a:lstStyle/>
        <a:p>
          <a:endParaRPr lang="uk-UA"/>
        </a:p>
      </dgm:t>
    </dgm:pt>
    <dgm:pt modelId="{6C96F90B-F2A8-44F5-AFD9-C31EA925D151}">
      <dgm:prSet phldrT="[Текст]" custT="1"/>
      <dgm:spPr/>
      <dgm:t>
        <a:bodyPr/>
        <a:lstStyle/>
        <a:p>
          <a:r>
            <a:rPr lang="ru-RU" sz="2000" dirty="0" smtClean="0">
              <a:latin typeface="+mj-lt"/>
              <a:cs typeface="Times New Roman" panose="02020603050405020304" pitchFamily="18" charset="0"/>
            </a:rPr>
            <a:t>Что исключается</a:t>
          </a:r>
          <a:endParaRPr lang="uk-UA" sz="2000" dirty="0">
            <a:latin typeface="+mj-lt"/>
            <a:cs typeface="Times New Roman" panose="02020603050405020304" pitchFamily="18" charset="0"/>
          </a:endParaRPr>
        </a:p>
      </dgm:t>
    </dgm:pt>
    <dgm:pt modelId="{349EA087-EF13-485C-B395-85381510A47D}" type="parTrans" cxnId="{9687F32A-3627-4E59-ABD9-B097CAAD57B8}">
      <dgm:prSet/>
      <dgm:spPr/>
      <dgm:t>
        <a:bodyPr/>
        <a:lstStyle/>
        <a:p>
          <a:endParaRPr lang="uk-UA"/>
        </a:p>
      </dgm:t>
    </dgm:pt>
    <dgm:pt modelId="{CA9CC66D-8006-4D54-A16E-839913948256}" type="sibTrans" cxnId="{9687F32A-3627-4E59-ABD9-B097CAAD57B8}">
      <dgm:prSet/>
      <dgm:spPr/>
      <dgm:t>
        <a:bodyPr/>
        <a:lstStyle/>
        <a:p>
          <a:endParaRPr lang="uk-UA"/>
        </a:p>
      </dgm:t>
    </dgm:pt>
    <dgm:pt modelId="{6ACC520D-99C1-4FE8-B414-8CFD0EC212F4}">
      <dgm:prSet phldrT="[Текст]" custT="1"/>
      <dgm:spPr/>
      <dgm:t>
        <a:bodyPr/>
        <a:lstStyle/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Пищевая продукция и корма</a:t>
          </a:r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EC368E-1D9C-44C0-BA5B-C2C0CBC1FB39}" type="parTrans" cxnId="{F64294DE-05C4-4358-AB18-37ED29BB64DA}">
      <dgm:prSet/>
      <dgm:spPr/>
      <dgm:t>
        <a:bodyPr/>
        <a:lstStyle/>
        <a:p>
          <a:endParaRPr lang="uk-UA"/>
        </a:p>
      </dgm:t>
    </dgm:pt>
    <dgm:pt modelId="{BEB3B32D-1327-4DBB-9E42-93A91A81B61E}" type="sibTrans" cxnId="{F64294DE-05C4-4358-AB18-37ED29BB64DA}">
      <dgm:prSet/>
      <dgm:spPr/>
      <dgm:t>
        <a:bodyPr/>
        <a:lstStyle/>
        <a:p>
          <a:endParaRPr lang="uk-UA"/>
        </a:p>
      </dgm:t>
    </dgm:pt>
    <dgm:pt modelId="{1FC8250B-BDFF-49BA-92DB-D92138977C45}">
      <dgm:prSet phldrT="[Текст]" custT="1"/>
      <dgm:spPr/>
      <dgm:t>
        <a:bodyPr/>
        <a:lstStyle/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Услуги</a:t>
          </a:r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41F868-EAFE-4131-9E80-97A7F70AF887}" type="parTrans" cxnId="{B1F98810-25B5-4643-ACD5-D25638EBBD72}">
      <dgm:prSet/>
      <dgm:spPr/>
      <dgm:t>
        <a:bodyPr/>
        <a:lstStyle/>
        <a:p>
          <a:endParaRPr lang="uk-UA"/>
        </a:p>
      </dgm:t>
    </dgm:pt>
    <dgm:pt modelId="{C8103FA6-F21C-4372-8F1F-248A8F22C593}" type="sibTrans" cxnId="{B1F98810-25B5-4643-ACD5-D25638EBBD72}">
      <dgm:prSet/>
      <dgm:spPr/>
      <dgm:t>
        <a:bodyPr/>
        <a:lstStyle/>
        <a:p>
          <a:endParaRPr lang="uk-UA"/>
        </a:p>
      </dgm:t>
    </dgm:pt>
    <dgm:pt modelId="{3D6915DB-3BD0-4E3B-8611-FD6DB4B9149A}">
      <dgm:prSet phldrT="[Текст]" custT="1"/>
      <dgm:spPr/>
      <dgm:t>
        <a:bodyPr/>
        <a:lstStyle/>
        <a:p>
          <a:r>
            <a:rPr lang="ru-RU" sz="2000" dirty="0" smtClean="0">
              <a:latin typeface="+mj-lt"/>
              <a:cs typeface="Times New Roman" panose="02020603050405020304" pitchFamily="18" charset="0"/>
            </a:rPr>
            <a:t>Что также желательно исключить</a:t>
          </a:r>
          <a:endParaRPr lang="uk-UA" sz="2000" dirty="0">
            <a:latin typeface="+mj-lt"/>
            <a:cs typeface="Times New Roman" panose="02020603050405020304" pitchFamily="18" charset="0"/>
          </a:endParaRPr>
        </a:p>
      </dgm:t>
    </dgm:pt>
    <dgm:pt modelId="{85C27583-E723-454F-B2C1-35151D2E5512}" type="parTrans" cxnId="{82659BF8-55CF-4647-AAEB-52A61ECB870D}">
      <dgm:prSet/>
      <dgm:spPr/>
      <dgm:t>
        <a:bodyPr/>
        <a:lstStyle/>
        <a:p>
          <a:endParaRPr lang="uk-UA"/>
        </a:p>
      </dgm:t>
    </dgm:pt>
    <dgm:pt modelId="{AC982B42-2BE0-4680-B049-36FD21BFED5B}" type="sibTrans" cxnId="{82659BF8-55CF-4647-AAEB-52A61ECB870D}">
      <dgm:prSet/>
      <dgm:spPr/>
      <dgm:t>
        <a:bodyPr/>
        <a:lstStyle/>
        <a:p>
          <a:endParaRPr lang="uk-UA"/>
        </a:p>
      </dgm:t>
    </dgm:pt>
    <dgm:pt modelId="{361F9872-3904-478B-B912-EC7AFC2EE6A7}">
      <dgm:prSet phldrT="[Текст]" custT="1"/>
      <dgm:spPr/>
      <dgm:t>
        <a:bodyPr/>
        <a:lstStyle/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Здания и сооружения</a:t>
          </a:r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86E9E5-34F3-454F-A4E8-AC38BF3652C1}" type="parTrans" cxnId="{C9C0EA83-62D1-4711-A8A7-29442D494C93}">
      <dgm:prSet/>
      <dgm:spPr/>
      <dgm:t>
        <a:bodyPr/>
        <a:lstStyle/>
        <a:p>
          <a:endParaRPr lang="uk-UA"/>
        </a:p>
      </dgm:t>
    </dgm:pt>
    <dgm:pt modelId="{34BF23DC-2654-4881-9380-4C49C76F45CE}" type="sibTrans" cxnId="{C9C0EA83-62D1-4711-A8A7-29442D494C93}">
      <dgm:prSet/>
      <dgm:spPr/>
      <dgm:t>
        <a:bodyPr/>
        <a:lstStyle/>
        <a:p>
          <a:endParaRPr lang="uk-UA"/>
        </a:p>
      </dgm:t>
    </dgm:pt>
    <dgm:pt modelId="{11977D11-7FD0-4F8F-BF59-0022BC5768D1}">
      <dgm:prSet phldrT="[Текст]" custT="1"/>
      <dgm:spPr/>
      <dgm:t>
        <a:bodyPr/>
        <a:lstStyle/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Фармацевтика</a:t>
          </a:r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33415F-0A58-4964-83FC-B056B6327C39}" type="parTrans" cxnId="{481779D6-C566-42E7-9D20-95BF79C0E8C1}">
      <dgm:prSet/>
      <dgm:spPr/>
      <dgm:t>
        <a:bodyPr/>
        <a:lstStyle/>
        <a:p>
          <a:endParaRPr lang="uk-UA"/>
        </a:p>
      </dgm:t>
    </dgm:pt>
    <dgm:pt modelId="{2CD31637-8EB3-4E89-90A1-05EAC5471F17}" type="sibTrans" cxnId="{481779D6-C566-42E7-9D20-95BF79C0E8C1}">
      <dgm:prSet/>
      <dgm:spPr/>
      <dgm:t>
        <a:bodyPr/>
        <a:lstStyle/>
        <a:p>
          <a:endParaRPr lang="uk-UA"/>
        </a:p>
      </dgm:t>
    </dgm:pt>
    <dgm:pt modelId="{CA5A77B0-5735-4F7C-BABF-0E557806F5CB}">
      <dgm:prSet phldrT="[Текст]" custT="1"/>
      <dgm:spPr/>
      <dgm:t>
        <a:bodyPr/>
        <a:lstStyle/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Наркотики и </a:t>
          </a:r>
          <a:r>
            <a:rPr lang="ru-RU" sz="19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прекурсоры</a:t>
          </a:r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857399-FD66-4FB1-AFAA-E43CEBDA4D8A}" type="parTrans" cxnId="{FF32D7E6-72E6-4D93-AEA5-9710C8A298A9}">
      <dgm:prSet/>
      <dgm:spPr/>
      <dgm:t>
        <a:bodyPr/>
        <a:lstStyle/>
        <a:p>
          <a:endParaRPr lang="uk-UA"/>
        </a:p>
      </dgm:t>
    </dgm:pt>
    <dgm:pt modelId="{43F00F6D-DD3F-41BE-BD76-0D814613B0B8}" type="sibTrans" cxnId="{FF32D7E6-72E6-4D93-AEA5-9710C8A298A9}">
      <dgm:prSet/>
      <dgm:spPr/>
      <dgm:t>
        <a:bodyPr/>
        <a:lstStyle/>
        <a:p>
          <a:endParaRPr lang="uk-UA"/>
        </a:p>
      </dgm:t>
    </dgm:pt>
    <dgm:pt modelId="{FE234165-5BE6-4DCD-A266-9BBB9C425151}">
      <dgm:prSet phldrT="[Текст]" custT="1"/>
      <dgm:spPr/>
      <dgm:t>
        <a:bodyPr/>
        <a:lstStyle/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Продукция военного назначения </a:t>
          </a:r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B8BF95-0DF3-4405-B6F7-121C072EA6D8}" type="parTrans" cxnId="{9D315463-7DD3-4FF3-85DD-8E13D619D344}">
      <dgm:prSet/>
      <dgm:spPr/>
      <dgm:t>
        <a:bodyPr/>
        <a:lstStyle/>
        <a:p>
          <a:endParaRPr lang="uk-UA"/>
        </a:p>
      </dgm:t>
    </dgm:pt>
    <dgm:pt modelId="{5036F6E6-F54C-4B7B-AAF9-F1E18C7EA845}" type="sibTrans" cxnId="{9D315463-7DD3-4FF3-85DD-8E13D619D344}">
      <dgm:prSet/>
      <dgm:spPr/>
      <dgm:t>
        <a:bodyPr/>
        <a:lstStyle/>
        <a:p>
          <a:endParaRPr lang="uk-UA"/>
        </a:p>
      </dgm:t>
    </dgm:pt>
    <dgm:pt modelId="{8C074FC1-2B72-4378-9D0A-5DB926D96062}">
      <dgm:prSet phldrT="[Текст]" custT="1"/>
      <dgm:spPr/>
      <dgm:t>
        <a:bodyPr/>
        <a:lstStyle/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Самолеты и водные судна (кроме прогулочных) </a:t>
          </a:r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05487E-065D-458B-A267-B850817D4414}" type="parTrans" cxnId="{1E622E19-AB77-42F3-9467-79E843AB6613}">
      <dgm:prSet/>
      <dgm:spPr/>
      <dgm:t>
        <a:bodyPr/>
        <a:lstStyle/>
        <a:p>
          <a:endParaRPr lang="uk-UA"/>
        </a:p>
      </dgm:t>
    </dgm:pt>
    <dgm:pt modelId="{CF308F99-9AED-4214-8D96-D24D328BD90B}" type="sibTrans" cxnId="{1E622E19-AB77-42F3-9467-79E843AB6613}">
      <dgm:prSet/>
      <dgm:spPr/>
      <dgm:t>
        <a:bodyPr/>
        <a:lstStyle/>
        <a:p>
          <a:endParaRPr lang="uk-UA"/>
        </a:p>
      </dgm:t>
    </dgm:pt>
    <dgm:pt modelId="{26884259-054C-4A39-A728-1C3694CF5C2F}">
      <dgm:prSet phldrT="[Текст]" custT="1"/>
      <dgm:spPr/>
      <dgm:t>
        <a:bodyPr/>
        <a:lstStyle/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Медицинская техника</a:t>
          </a:r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4A456-8C92-4266-9C56-AB71A9E3CD68}" type="parTrans" cxnId="{55E8A7A7-ADF7-4050-8123-6A014D7ED462}">
      <dgm:prSet/>
      <dgm:spPr/>
      <dgm:t>
        <a:bodyPr/>
        <a:lstStyle/>
        <a:p>
          <a:endParaRPr lang="uk-UA"/>
        </a:p>
      </dgm:t>
    </dgm:pt>
    <dgm:pt modelId="{D104742A-0FB8-4C55-A04D-A1AC1B238926}" type="sibTrans" cxnId="{55E8A7A7-ADF7-4050-8123-6A014D7ED462}">
      <dgm:prSet/>
      <dgm:spPr/>
      <dgm:t>
        <a:bodyPr/>
        <a:lstStyle/>
        <a:p>
          <a:endParaRPr lang="uk-UA"/>
        </a:p>
      </dgm:t>
    </dgm:pt>
    <dgm:pt modelId="{9B575E98-A582-4E84-845A-3444F61076C0}">
      <dgm:prSet phldrT="[Текст]" custT="1"/>
      <dgm:spPr/>
      <dgm:t>
        <a:bodyPr/>
        <a:lstStyle/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Ядерные материалы</a:t>
          </a:r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924268-0188-4AA6-932B-45974A5B1443}" type="parTrans" cxnId="{37881DAF-675B-475C-AE13-6F4620AAB622}">
      <dgm:prSet/>
      <dgm:spPr/>
      <dgm:t>
        <a:bodyPr/>
        <a:lstStyle/>
        <a:p>
          <a:endParaRPr lang="uk-UA"/>
        </a:p>
      </dgm:t>
    </dgm:pt>
    <dgm:pt modelId="{42017D00-5D9E-43B4-9153-BFF1CF9699F3}" type="sibTrans" cxnId="{37881DAF-675B-475C-AE13-6F4620AAB622}">
      <dgm:prSet/>
      <dgm:spPr/>
      <dgm:t>
        <a:bodyPr/>
        <a:lstStyle/>
        <a:p>
          <a:endParaRPr lang="uk-UA"/>
        </a:p>
      </dgm:t>
    </dgm:pt>
    <dgm:pt modelId="{0274445B-B7C5-46E2-B82E-D89F9F604DCE}" type="pres">
      <dgm:prSet presAssocID="{39B8D2AC-B037-40EA-8F7B-0967FF5A17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140CE64-28B8-4102-BF34-163F2CFD9000}" type="pres">
      <dgm:prSet presAssocID="{51BF4756-8B73-4380-9063-1287056E7DF8}" presName="composite" presStyleCnt="0"/>
      <dgm:spPr/>
    </dgm:pt>
    <dgm:pt modelId="{96FAD7F4-36E2-4C5E-85FF-A9F74D90A115}" type="pres">
      <dgm:prSet presAssocID="{51BF4756-8B73-4380-9063-1287056E7DF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02CC634-078E-42F1-A7A7-ECD04F745F6C}" type="pres">
      <dgm:prSet presAssocID="{51BF4756-8B73-4380-9063-1287056E7DF8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2D671F9-B1AB-4EB7-978F-CA83F5F12CA8}" type="pres">
      <dgm:prSet presAssocID="{E6EC0DC4-2A8A-40EE-ADD0-04DC781C7FB4}" presName="space" presStyleCnt="0"/>
      <dgm:spPr/>
    </dgm:pt>
    <dgm:pt modelId="{38155F63-10EC-4694-97F9-900CF529C1C2}" type="pres">
      <dgm:prSet presAssocID="{6C96F90B-F2A8-44F5-AFD9-C31EA925D151}" presName="composite" presStyleCnt="0"/>
      <dgm:spPr/>
    </dgm:pt>
    <dgm:pt modelId="{9513B998-ED83-4F38-B021-0572449C2FAC}" type="pres">
      <dgm:prSet presAssocID="{6C96F90B-F2A8-44F5-AFD9-C31EA925D15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9119A9C-B1BA-4125-92E4-2488BB766AEF}" type="pres">
      <dgm:prSet presAssocID="{6C96F90B-F2A8-44F5-AFD9-C31EA925D15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F9066E2-3EB5-4670-9024-E036924774E4}" type="pres">
      <dgm:prSet presAssocID="{CA9CC66D-8006-4D54-A16E-839913948256}" presName="space" presStyleCnt="0"/>
      <dgm:spPr/>
    </dgm:pt>
    <dgm:pt modelId="{3F36BF0F-8572-45A5-B6AD-C34C1795D7FB}" type="pres">
      <dgm:prSet presAssocID="{3D6915DB-3BD0-4E3B-8611-FD6DB4B9149A}" presName="composite" presStyleCnt="0"/>
      <dgm:spPr/>
    </dgm:pt>
    <dgm:pt modelId="{979F8AA0-4CEB-499D-9E67-93DE535E09F0}" type="pres">
      <dgm:prSet presAssocID="{3D6915DB-3BD0-4E3B-8611-FD6DB4B9149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D89009A-121F-4387-A895-1B22F6C4EEC3}" type="pres">
      <dgm:prSet presAssocID="{3D6915DB-3BD0-4E3B-8611-FD6DB4B9149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9C0EA83-62D1-4711-A8A7-29442D494C93}" srcId="{3D6915DB-3BD0-4E3B-8611-FD6DB4B9149A}" destId="{361F9872-3904-478B-B912-EC7AFC2EE6A7}" srcOrd="0" destOrd="0" parTransId="{E786E9E5-34F3-454F-A4E8-AC38BF3652C1}" sibTransId="{34BF23DC-2654-4881-9380-4C49C76F45CE}"/>
    <dgm:cxn modelId="{37572BF1-08F8-4F3D-ACCF-CA99AF45C154}" type="presOf" srcId="{9B575E98-A582-4E84-845A-3444F61076C0}" destId="{09119A9C-B1BA-4125-92E4-2488BB766AEF}" srcOrd="0" destOrd="4" presId="urn:microsoft.com/office/officeart/2005/8/layout/hList1"/>
    <dgm:cxn modelId="{9687F32A-3627-4E59-ABD9-B097CAAD57B8}" srcId="{39B8D2AC-B037-40EA-8F7B-0967FF5A1727}" destId="{6C96F90B-F2A8-44F5-AFD9-C31EA925D151}" srcOrd="1" destOrd="0" parTransId="{349EA087-EF13-485C-B395-85381510A47D}" sibTransId="{CA9CC66D-8006-4D54-A16E-839913948256}"/>
    <dgm:cxn modelId="{BFC35985-D852-4CB8-B907-1C938F97FDF5}" srcId="{51BF4756-8B73-4380-9063-1287056E7DF8}" destId="{5770BC7A-2B4C-451F-A161-472B4DF7584C}" srcOrd="0" destOrd="0" parTransId="{36E7B9B8-0DB3-40AC-95D5-A18FFE4F2B09}" sibTransId="{07BA7D45-344D-4674-A9AE-CF402B753E28}"/>
    <dgm:cxn modelId="{67C16A36-E1C1-4E82-9946-EF46ADC90DFD}" type="presOf" srcId="{26884259-054C-4A39-A728-1C3694CF5C2F}" destId="{9D89009A-121F-4387-A895-1B22F6C4EEC3}" srcOrd="0" destOrd="2" presId="urn:microsoft.com/office/officeart/2005/8/layout/hList1"/>
    <dgm:cxn modelId="{4815DFDE-CD2F-4051-9BD6-4B00590F8490}" type="presOf" srcId="{8C074FC1-2B72-4378-9D0A-5DB926D96062}" destId="{9D89009A-121F-4387-A895-1B22F6C4EEC3}" srcOrd="0" destOrd="1" presId="urn:microsoft.com/office/officeart/2005/8/layout/hList1"/>
    <dgm:cxn modelId="{F006E505-04C7-4C64-8320-FB36C1B392EC}" type="presOf" srcId="{361F9872-3904-478B-B912-EC7AFC2EE6A7}" destId="{9D89009A-121F-4387-A895-1B22F6C4EEC3}" srcOrd="0" destOrd="0" presId="urn:microsoft.com/office/officeart/2005/8/layout/hList1"/>
    <dgm:cxn modelId="{FFE139D4-4FCD-4372-917C-CA15E7BCB5C6}" type="presOf" srcId="{FE234165-5BE6-4DCD-A266-9BBB9C425151}" destId="{09119A9C-B1BA-4125-92E4-2488BB766AEF}" srcOrd="0" destOrd="5" presId="urn:microsoft.com/office/officeart/2005/8/layout/hList1"/>
    <dgm:cxn modelId="{174B4A11-B349-4E6A-BC76-A00B79232FFD}" type="presOf" srcId="{1FC8250B-BDFF-49BA-92DB-D92138977C45}" destId="{09119A9C-B1BA-4125-92E4-2488BB766AEF}" srcOrd="0" destOrd="3" presId="urn:microsoft.com/office/officeart/2005/8/layout/hList1"/>
    <dgm:cxn modelId="{6FC57889-4345-4C34-B13B-56B53F5883EB}" type="presOf" srcId="{51BF4756-8B73-4380-9063-1287056E7DF8}" destId="{96FAD7F4-36E2-4C5E-85FF-A9F74D90A115}" srcOrd="0" destOrd="0" presId="urn:microsoft.com/office/officeart/2005/8/layout/hList1"/>
    <dgm:cxn modelId="{64AB3870-EFDF-4EBD-8BAD-576309DF574A}" srcId="{39B8D2AC-B037-40EA-8F7B-0967FF5A1727}" destId="{51BF4756-8B73-4380-9063-1287056E7DF8}" srcOrd="0" destOrd="0" parTransId="{E7D1D7EB-D204-4F04-BAA6-980E808295D1}" sibTransId="{E6EC0DC4-2A8A-40EE-ADD0-04DC781C7FB4}"/>
    <dgm:cxn modelId="{F64294DE-05C4-4358-AB18-37ED29BB64DA}" srcId="{6C96F90B-F2A8-44F5-AFD9-C31EA925D151}" destId="{6ACC520D-99C1-4FE8-B414-8CFD0EC212F4}" srcOrd="0" destOrd="0" parTransId="{03EC368E-1D9C-44C0-BA5B-C2C0CBC1FB39}" sibTransId="{BEB3B32D-1327-4DBB-9E42-93A91A81B61E}"/>
    <dgm:cxn modelId="{37881DAF-675B-475C-AE13-6F4620AAB622}" srcId="{6C96F90B-F2A8-44F5-AFD9-C31EA925D151}" destId="{9B575E98-A582-4E84-845A-3444F61076C0}" srcOrd="4" destOrd="0" parTransId="{28924268-0188-4AA6-932B-45974A5B1443}" sibTransId="{42017D00-5D9E-43B4-9153-BFF1CF9699F3}"/>
    <dgm:cxn modelId="{FF32D7E6-72E6-4D93-AEA5-9710C8A298A9}" srcId="{6C96F90B-F2A8-44F5-AFD9-C31EA925D151}" destId="{CA5A77B0-5735-4F7C-BABF-0E557806F5CB}" srcOrd="2" destOrd="0" parTransId="{58857399-FD66-4FB1-AFAA-E43CEBDA4D8A}" sibTransId="{43F00F6D-DD3F-41BE-BD76-0D814613B0B8}"/>
    <dgm:cxn modelId="{3DCCDACC-C9D0-4946-8416-D37EE5C9B1FF}" type="presOf" srcId="{3D6915DB-3BD0-4E3B-8611-FD6DB4B9149A}" destId="{979F8AA0-4CEB-499D-9E67-93DE535E09F0}" srcOrd="0" destOrd="0" presId="urn:microsoft.com/office/officeart/2005/8/layout/hList1"/>
    <dgm:cxn modelId="{1E622E19-AB77-42F3-9467-79E843AB6613}" srcId="{3D6915DB-3BD0-4E3B-8611-FD6DB4B9149A}" destId="{8C074FC1-2B72-4378-9D0A-5DB926D96062}" srcOrd="1" destOrd="0" parTransId="{6E05487E-065D-458B-A267-B850817D4414}" sibTransId="{CF308F99-9AED-4214-8D96-D24D328BD90B}"/>
    <dgm:cxn modelId="{88FCA44D-0676-4303-976B-EB8072D7D733}" type="presOf" srcId="{39B8D2AC-B037-40EA-8F7B-0967FF5A1727}" destId="{0274445B-B7C5-46E2-B82E-D89F9F604DCE}" srcOrd="0" destOrd="0" presId="urn:microsoft.com/office/officeart/2005/8/layout/hList1"/>
    <dgm:cxn modelId="{A0046CFA-0774-4B8B-8703-E2D7671B76BE}" type="presOf" srcId="{5770BC7A-2B4C-451F-A161-472B4DF7584C}" destId="{302CC634-078E-42F1-A7A7-ECD04F745F6C}" srcOrd="0" destOrd="0" presId="urn:microsoft.com/office/officeart/2005/8/layout/hList1"/>
    <dgm:cxn modelId="{DF5217CD-0384-44AC-B2BB-73E500FB2F46}" type="presOf" srcId="{6ACC520D-99C1-4FE8-B414-8CFD0EC212F4}" destId="{09119A9C-B1BA-4125-92E4-2488BB766AEF}" srcOrd="0" destOrd="0" presId="urn:microsoft.com/office/officeart/2005/8/layout/hList1"/>
    <dgm:cxn modelId="{9D315463-7DD3-4FF3-85DD-8E13D619D344}" srcId="{6C96F90B-F2A8-44F5-AFD9-C31EA925D151}" destId="{FE234165-5BE6-4DCD-A266-9BBB9C425151}" srcOrd="5" destOrd="0" parTransId="{43B8BF95-0DF3-4405-B6F7-121C072EA6D8}" sibTransId="{5036F6E6-F54C-4B7B-AAF9-F1E18C7EA845}"/>
    <dgm:cxn modelId="{D5D52553-4B0B-4428-844F-E83C34BAD11C}" type="presOf" srcId="{CA5A77B0-5735-4F7C-BABF-0E557806F5CB}" destId="{09119A9C-B1BA-4125-92E4-2488BB766AEF}" srcOrd="0" destOrd="2" presId="urn:microsoft.com/office/officeart/2005/8/layout/hList1"/>
    <dgm:cxn modelId="{E565A59A-7D88-41E6-8F42-81429E457C27}" type="presOf" srcId="{6C96F90B-F2A8-44F5-AFD9-C31EA925D151}" destId="{9513B998-ED83-4F38-B021-0572449C2FAC}" srcOrd="0" destOrd="0" presId="urn:microsoft.com/office/officeart/2005/8/layout/hList1"/>
    <dgm:cxn modelId="{8A78E1D9-BC38-4DB0-A6F0-4731754F01D7}" type="presOf" srcId="{11977D11-7FD0-4F8F-BF59-0022BC5768D1}" destId="{09119A9C-B1BA-4125-92E4-2488BB766AEF}" srcOrd="0" destOrd="1" presId="urn:microsoft.com/office/officeart/2005/8/layout/hList1"/>
    <dgm:cxn modelId="{55E8A7A7-ADF7-4050-8123-6A014D7ED462}" srcId="{3D6915DB-3BD0-4E3B-8611-FD6DB4B9149A}" destId="{26884259-054C-4A39-A728-1C3694CF5C2F}" srcOrd="2" destOrd="0" parTransId="{3C64A456-8C92-4266-9C56-AB71A9E3CD68}" sibTransId="{D104742A-0FB8-4C55-A04D-A1AC1B238926}"/>
    <dgm:cxn modelId="{82659BF8-55CF-4647-AAEB-52A61ECB870D}" srcId="{39B8D2AC-B037-40EA-8F7B-0967FF5A1727}" destId="{3D6915DB-3BD0-4E3B-8611-FD6DB4B9149A}" srcOrd="2" destOrd="0" parTransId="{85C27583-E723-454F-B2C1-35151D2E5512}" sibTransId="{AC982B42-2BE0-4680-B049-36FD21BFED5B}"/>
    <dgm:cxn modelId="{481779D6-C566-42E7-9D20-95BF79C0E8C1}" srcId="{6C96F90B-F2A8-44F5-AFD9-C31EA925D151}" destId="{11977D11-7FD0-4F8F-BF59-0022BC5768D1}" srcOrd="1" destOrd="0" parTransId="{4B33415F-0A58-4964-83FC-B056B6327C39}" sibTransId="{2CD31637-8EB3-4E89-90A1-05EAC5471F17}"/>
    <dgm:cxn modelId="{B1F98810-25B5-4643-ACD5-D25638EBBD72}" srcId="{6C96F90B-F2A8-44F5-AFD9-C31EA925D151}" destId="{1FC8250B-BDFF-49BA-92DB-D92138977C45}" srcOrd="3" destOrd="0" parTransId="{2341F868-EAFE-4131-9E80-97A7F70AF887}" sibTransId="{C8103FA6-F21C-4372-8F1F-248A8F22C593}"/>
    <dgm:cxn modelId="{72731CB3-888B-45A4-BA20-14B7FD9EE9B9}" type="presParOf" srcId="{0274445B-B7C5-46E2-B82E-D89F9F604DCE}" destId="{E140CE64-28B8-4102-BF34-163F2CFD9000}" srcOrd="0" destOrd="0" presId="urn:microsoft.com/office/officeart/2005/8/layout/hList1"/>
    <dgm:cxn modelId="{7522625E-5D23-40F7-88B4-6B4840D4AD1B}" type="presParOf" srcId="{E140CE64-28B8-4102-BF34-163F2CFD9000}" destId="{96FAD7F4-36E2-4C5E-85FF-A9F74D90A115}" srcOrd="0" destOrd="0" presId="urn:microsoft.com/office/officeart/2005/8/layout/hList1"/>
    <dgm:cxn modelId="{5A761537-18BD-420F-B060-2FB280BA0777}" type="presParOf" srcId="{E140CE64-28B8-4102-BF34-163F2CFD9000}" destId="{302CC634-078E-42F1-A7A7-ECD04F745F6C}" srcOrd="1" destOrd="0" presId="urn:microsoft.com/office/officeart/2005/8/layout/hList1"/>
    <dgm:cxn modelId="{99E41B18-9336-4077-8E1F-FB11C7550DFC}" type="presParOf" srcId="{0274445B-B7C5-46E2-B82E-D89F9F604DCE}" destId="{82D671F9-B1AB-4EB7-978F-CA83F5F12CA8}" srcOrd="1" destOrd="0" presId="urn:microsoft.com/office/officeart/2005/8/layout/hList1"/>
    <dgm:cxn modelId="{A3D79C96-2BF6-4A27-8497-FA258D60F48F}" type="presParOf" srcId="{0274445B-B7C5-46E2-B82E-D89F9F604DCE}" destId="{38155F63-10EC-4694-97F9-900CF529C1C2}" srcOrd="2" destOrd="0" presId="urn:microsoft.com/office/officeart/2005/8/layout/hList1"/>
    <dgm:cxn modelId="{1C349FA7-24BF-42B9-8D74-B03D9ECE3CC6}" type="presParOf" srcId="{38155F63-10EC-4694-97F9-900CF529C1C2}" destId="{9513B998-ED83-4F38-B021-0572449C2FAC}" srcOrd="0" destOrd="0" presId="urn:microsoft.com/office/officeart/2005/8/layout/hList1"/>
    <dgm:cxn modelId="{B675E997-5974-41BF-9D70-0F51C5732B96}" type="presParOf" srcId="{38155F63-10EC-4694-97F9-900CF529C1C2}" destId="{09119A9C-B1BA-4125-92E4-2488BB766AEF}" srcOrd="1" destOrd="0" presId="urn:microsoft.com/office/officeart/2005/8/layout/hList1"/>
    <dgm:cxn modelId="{1851A8FA-E707-42CF-A306-1697A266695A}" type="presParOf" srcId="{0274445B-B7C5-46E2-B82E-D89F9F604DCE}" destId="{5F9066E2-3EB5-4670-9024-E036924774E4}" srcOrd="3" destOrd="0" presId="urn:microsoft.com/office/officeart/2005/8/layout/hList1"/>
    <dgm:cxn modelId="{F2E5FE3E-43FE-44EC-ADE6-B5D9E4B09752}" type="presParOf" srcId="{0274445B-B7C5-46E2-B82E-D89F9F604DCE}" destId="{3F36BF0F-8572-45A5-B6AD-C34C1795D7FB}" srcOrd="4" destOrd="0" presId="urn:microsoft.com/office/officeart/2005/8/layout/hList1"/>
    <dgm:cxn modelId="{76D3D343-79CC-4987-8B3F-75B0AF66D9B1}" type="presParOf" srcId="{3F36BF0F-8572-45A5-B6AD-C34C1795D7FB}" destId="{979F8AA0-4CEB-499D-9E67-93DE535E09F0}" srcOrd="0" destOrd="0" presId="urn:microsoft.com/office/officeart/2005/8/layout/hList1"/>
    <dgm:cxn modelId="{90C6037F-B980-49B4-A9C0-03478B50521A}" type="presParOf" srcId="{3F36BF0F-8572-45A5-B6AD-C34C1795D7FB}" destId="{9D89009A-121F-4387-A895-1B22F6C4EEC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0A9C39-AC84-4E07-9307-5E897FDD80DA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1DFFB616-EA2D-41B3-9B44-1F9FBF4AAC0B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latin typeface="+mj-lt"/>
              <a:cs typeface="Times New Roman" panose="02020603050405020304" pitchFamily="18" charset="0"/>
            </a:rPr>
            <a:t>Рыночный надзор </a:t>
          </a:r>
          <a:endParaRPr lang="en-US" sz="2000" dirty="0" smtClean="0">
            <a:latin typeface="+mj-lt"/>
            <a:cs typeface="Times New Roman" panose="02020603050405020304" pitchFamily="18" charset="0"/>
          </a:endParaRPr>
        </a:p>
        <a:p>
          <a:r>
            <a:rPr lang="ru-RU" sz="2000" b="1" u="sng" dirty="0" smtClean="0">
              <a:latin typeface="+mj-lt"/>
              <a:cs typeface="Times New Roman" panose="02020603050405020304" pitchFamily="18" charset="0"/>
            </a:rPr>
            <a:t>за продукцией</a:t>
          </a:r>
          <a:endParaRPr lang="uk-UA" sz="2000" dirty="0">
            <a:latin typeface="+mj-lt"/>
            <a:cs typeface="Times New Roman" panose="02020603050405020304" pitchFamily="18" charset="0"/>
          </a:endParaRPr>
        </a:p>
      </dgm:t>
    </dgm:pt>
    <dgm:pt modelId="{2577BE84-9ECB-49F9-ACDC-437DBF689E8C}" type="parTrans" cxnId="{B624F8A0-9557-4EE2-B339-51A17DEACD42}">
      <dgm:prSet/>
      <dgm:spPr/>
      <dgm:t>
        <a:bodyPr/>
        <a:lstStyle/>
        <a:p>
          <a:endParaRPr lang="uk-UA"/>
        </a:p>
      </dgm:t>
    </dgm:pt>
    <dgm:pt modelId="{6EE25009-DAB9-4862-AAE2-7DD3C9B74005}" type="sibTrans" cxnId="{B624F8A0-9557-4EE2-B339-51A17DEACD42}">
      <dgm:prSet/>
      <dgm:spPr/>
      <dgm:t>
        <a:bodyPr/>
        <a:lstStyle/>
        <a:p>
          <a:endParaRPr lang="uk-UA"/>
        </a:p>
      </dgm:t>
    </dgm:pt>
    <dgm:pt modelId="{8508E968-79C8-45DC-99A8-7041E8303166}">
      <dgm:prSet phldrT="[Текст]" custT="1"/>
      <dgm:spPr/>
      <dgm:t>
        <a:bodyPr/>
        <a:lstStyle/>
        <a:p>
          <a:pPr algn="ctr"/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Охрана труда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624CA5-0D2E-4236-A1FD-5BFE084DDE0A}" type="parTrans" cxnId="{427BC2FC-FB40-4E93-8A94-8B5B923F7FC3}">
      <dgm:prSet/>
      <dgm:spPr/>
      <dgm:t>
        <a:bodyPr/>
        <a:lstStyle/>
        <a:p>
          <a:endParaRPr lang="uk-UA"/>
        </a:p>
      </dgm:t>
    </dgm:pt>
    <dgm:pt modelId="{1E1A15B3-599F-4F80-99BC-216B8430A0B4}" type="sibTrans" cxnId="{427BC2FC-FB40-4E93-8A94-8B5B923F7FC3}">
      <dgm:prSet/>
      <dgm:spPr/>
      <dgm:t>
        <a:bodyPr/>
        <a:lstStyle/>
        <a:p>
          <a:endParaRPr lang="uk-UA"/>
        </a:p>
      </dgm:t>
    </dgm:pt>
    <dgm:pt modelId="{B40F4BB2-F35D-47A5-8627-5A2FCD7402E8}">
      <dgm:prSet phldrT="[Текст]" custT="1"/>
      <dgm:spPr/>
      <dgm:t>
        <a:bodyPr/>
        <a:lstStyle/>
        <a:p>
          <a:r>
            <a:rPr lang="ru-RU" sz="15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Пожарный надзор</a:t>
          </a:r>
          <a:endParaRPr lang="uk-UA" sz="15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BA6B50-5BCA-4A21-B14D-DF1791B58938}" type="parTrans" cxnId="{56B80E20-2189-49F8-A57C-A26DB6175C5C}">
      <dgm:prSet/>
      <dgm:spPr/>
      <dgm:t>
        <a:bodyPr/>
        <a:lstStyle/>
        <a:p>
          <a:endParaRPr lang="uk-UA"/>
        </a:p>
      </dgm:t>
    </dgm:pt>
    <dgm:pt modelId="{82CF88A6-A772-4361-BA30-96724A197FA2}" type="sibTrans" cxnId="{56B80E20-2189-49F8-A57C-A26DB6175C5C}">
      <dgm:prSet/>
      <dgm:spPr/>
      <dgm:t>
        <a:bodyPr/>
        <a:lstStyle/>
        <a:p>
          <a:endParaRPr lang="uk-UA"/>
        </a:p>
      </dgm:t>
    </dgm:pt>
    <dgm:pt modelId="{D2E70617-7595-4AF5-972D-2B0457A1F0D9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Таможен</a:t>
          </a:r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ный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досмотр 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60A656-D1C2-4916-98C6-8559CC400CE0}" type="parTrans" cxnId="{35EBCEFE-6945-4ED6-8648-BBA25F6044C6}">
      <dgm:prSet/>
      <dgm:spPr/>
      <dgm:t>
        <a:bodyPr/>
        <a:lstStyle/>
        <a:p>
          <a:endParaRPr lang="uk-UA"/>
        </a:p>
      </dgm:t>
    </dgm:pt>
    <dgm:pt modelId="{28DF311C-564E-4D10-8F75-6802FE575E43}" type="sibTrans" cxnId="{35EBCEFE-6945-4ED6-8648-BBA25F6044C6}">
      <dgm:prSet/>
      <dgm:spPr/>
      <dgm:t>
        <a:bodyPr/>
        <a:lstStyle/>
        <a:p>
          <a:endParaRPr lang="uk-UA"/>
        </a:p>
      </dgm:t>
    </dgm:pt>
    <dgm:pt modelId="{37508CC3-D26C-48F7-83BC-65FEF0FEA1F3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Защита прав потреби</a:t>
          </a:r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телей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F5C9D8-C1E5-4566-8F73-747ED2B2A763}" type="parTrans" cxnId="{75709343-221C-41D9-A94E-9837777254F1}">
      <dgm:prSet/>
      <dgm:spPr/>
      <dgm:t>
        <a:bodyPr/>
        <a:lstStyle/>
        <a:p>
          <a:endParaRPr lang="uk-UA"/>
        </a:p>
      </dgm:t>
    </dgm:pt>
    <dgm:pt modelId="{259943BE-71CD-4570-9497-A0B79DC1BC2D}" type="sibTrans" cxnId="{75709343-221C-41D9-A94E-9837777254F1}">
      <dgm:prSet/>
      <dgm:spPr/>
      <dgm:t>
        <a:bodyPr/>
        <a:lstStyle/>
        <a:p>
          <a:endParaRPr lang="uk-UA"/>
        </a:p>
      </dgm:t>
    </dgm:pt>
    <dgm:pt modelId="{4D04BD7C-C7ED-4773-B28D-34A90912827D}">
      <dgm:prSet custT="1"/>
      <dgm:spPr/>
      <dgm:t>
        <a:bodyPr lIns="0" tIns="0" rIns="0" bIns="0"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Санитар</a:t>
          </a:r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ный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надзор 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ED8FB7-BB12-400F-90CD-B1D849C515B9}" type="parTrans" cxnId="{883F0507-D1AD-47E9-BC1D-1C4E04FB400E}">
      <dgm:prSet/>
      <dgm:spPr/>
      <dgm:t>
        <a:bodyPr/>
        <a:lstStyle/>
        <a:p>
          <a:endParaRPr lang="uk-UA"/>
        </a:p>
      </dgm:t>
    </dgm:pt>
    <dgm:pt modelId="{EB798BA4-75C8-4644-8672-8091A4C0384B}" type="sibTrans" cxnId="{883F0507-D1AD-47E9-BC1D-1C4E04FB400E}">
      <dgm:prSet/>
      <dgm:spPr/>
      <dgm:t>
        <a:bodyPr/>
        <a:lstStyle/>
        <a:p>
          <a:endParaRPr lang="uk-UA"/>
        </a:p>
      </dgm:t>
    </dgm:pt>
    <dgm:pt modelId="{489BD47E-8E89-46AD-B3C6-FFFD84158BFD}" type="pres">
      <dgm:prSet presAssocID="{D80A9C39-AC84-4E07-9307-5E897FDD80D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8989723-54FB-4FFA-B4E8-C2DC8DDF6262}" type="pres">
      <dgm:prSet presAssocID="{D80A9C39-AC84-4E07-9307-5E897FDD80DA}" presName="radial" presStyleCnt="0">
        <dgm:presLayoutVars>
          <dgm:animLvl val="ctr"/>
        </dgm:presLayoutVars>
      </dgm:prSet>
      <dgm:spPr/>
    </dgm:pt>
    <dgm:pt modelId="{D80174A3-3859-47E3-BDC7-A710012D9D0D}" type="pres">
      <dgm:prSet presAssocID="{1DFFB616-EA2D-41B3-9B44-1F9FBF4AAC0B}" presName="centerShape" presStyleLbl="vennNode1" presStyleIdx="0" presStyleCnt="6" custLinFactNeighborX="-85" custLinFactNeighborY="533"/>
      <dgm:spPr/>
      <dgm:t>
        <a:bodyPr/>
        <a:lstStyle/>
        <a:p>
          <a:endParaRPr lang="uk-UA"/>
        </a:p>
      </dgm:t>
    </dgm:pt>
    <dgm:pt modelId="{E99F0392-DA1F-4534-AD0B-93A23093FB0B}" type="pres">
      <dgm:prSet presAssocID="{8508E968-79C8-45DC-99A8-7041E8303166}" presName="node" presStyleLbl="vennNode1" presStyleIdx="1" presStyleCnt="6" custScaleX="100222" custScaleY="10170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B38020E-2F04-47D7-B999-97257FD1BD0E}" type="pres">
      <dgm:prSet presAssocID="{B40F4BB2-F35D-47A5-8627-5A2FCD7402E8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5304855-6D20-4D02-9413-002CADD782A0}" type="pres">
      <dgm:prSet presAssocID="{D2E70617-7595-4AF5-972D-2B0457A1F0D9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8256193-2100-4809-B8C2-2A861C886298}" type="pres">
      <dgm:prSet presAssocID="{37508CC3-D26C-48F7-83BC-65FEF0FEA1F3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584B9B6-B69A-4276-B955-A5E17C589950}" type="pres">
      <dgm:prSet presAssocID="{4D04BD7C-C7ED-4773-B28D-34A90912827D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624F8A0-9557-4EE2-B339-51A17DEACD42}" srcId="{D80A9C39-AC84-4E07-9307-5E897FDD80DA}" destId="{1DFFB616-EA2D-41B3-9B44-1F9FBF4AAC0B}" srcOrd="0" destOrd="0" parTransId="{2577BE84-9ECB-49F9-ACDC-437DBF689E8C}" sibTransId="{6EE25009-DAB9-4862-AAE2-7DD3C9B74005}"/>
    <dgm:cxn modelId="{35EBCEFE-6945-4ED6-8648-BBA25F6044C6}" srcId="{1DFFB616-EA2D-41B3-9B44-1F9FBF4AAC0B}" destId="{D2E70617-7595-4AF5-972D-2B0457A1F0D9}" srcOrd="2" destOrd="0" parTransId="{FE60A656-D1C2-4916-98C6-8559CC400CE0}" sibTransId="{28DF311C-564E-4D10-8F75-6802FE575E43}"/>
    <dgm:cxn modelId="{56B80E20-2189-49F8-A57C-A26DB6175C5C}" srcId="{1DFFB616-EA2D-41B3-9B44-1F9FBF4AAC0B}" destId="{B40F4BB2-F35D-47A5-8627-5A2FCD7402E8}" srcOrd="1" destOrd="0" parTransId="{99BA6B50-5BCA-4A21-B14D-DF1791B58938}" sibTransId="{82CF88A6-A772-4361-BA30-96724A197FA2}"/>
    <dgm:cxn modelId="{1EC1575E-98FD-41AD-B3C7-827170C91E98}" type="presOf" srcId="{1DFFB616-EA2D-41B3-9B44-1F9FBF4AAC0B}" destId="{D80174A3-3859-47E3-BDC7-A710012D9D0D}" srcOrd="0" destOrd="0" presId="urn:microsoft.com/office/officeart/2005/8/layout/radial3"/>
    <dgm:cxn modelId="{0E0C0B26-70EE-47A7-B6F2-891E7EC026D5}" type="presOf" srcId="{B40F4BB2-F35D-47A5-8627-5A2FCD7402E8}" destId="{FB38020E-2F04-47D7-B999-97257FD1BD0E}" srcOrd="0" destOrd="0" presId="urn:microsoft.com/office/officeart/2005/8/layout/radial3"/>
    <dgm:cxn modelId="{75709343-221C-41D9-A94E-9837777254F1}" srcId="{1DFFB616-EA2D-41B3-9B44-1F9FBF4AAC0B}" destId="{37508CC3-D26C-48F7-83BC-65FEF0FEA1F3}" srcOrd="3" destOrd="0" parTransId="{92F5C9D8-C1E5-4566-8F73-747ED2B2A763}" sibTransId="{259943BE-71CD-4570-9497-A0B79DC1BC2D}"/>
    <dgm:cxn modelId="{883F0507-D1AD-47E9-BC1D-1C4E04FB400E}" srcId="{1DFFB616-EA2D-41B3-9B44-1F9FBF4AAC0B}" destId="{4D04BD7C-C7ED-4773-B28D-34A90912827D}" srcOrd="4" destOrd="0" parTransId="{2FED8FB7-BB12-400F-90CD-B1D849C515B9}" sibTransId="{EB798BA4-75C8-4644-8672-8091A4C0384B}"/>
    <dgm:cxn modelId="{6E2990D8-12EC-4AC0-905C-5D5013AD6AC1}" type="presOf" srcId="{4D04BD7C-C7ED-4773-B28D-34A90912827D}" destId="{6584B9B6-B69A-4276-B955-A5E17C589950}" srcOrd="0" destOrd="0" presId="urn:microsoft.com/office/officeart/2005/8/layout/radial3"/>
    <dgm:cxn modelId="{B20FF2A0-AAC8-44DD-B993-63936FEBF1D8}" type="presOf" srcId="{8508E968-79C8-45DC-99A8-7041E8303166}" destId="{E99F0392-DA1F-4534-AD0B-93A23093FB0B}" srcOrd="0" destOrd="0" presId="urn:microsoft.com/office/officeart/2005/8/layout/radial3"/>
    <dgm:cxn modelId="{3AC5C581-7C3F-4B22-8444-B605484E4B3B}" type="presOf" srcId="{D80A9C39-AC84-4E07-9307-5E897FDD80DA}" destId="{489BD47E-8E89-46AD-B3C6-FFFD84158BFD}" srcOrd="0" destOrd="0" presId="urn:microsoft.com/office/officeart/2005/8/layout/radial3"/>
    <dgm:cxn modelId="{FCED87AC-2D20-41DD-AB28-8CFC430734CF}" type="presOf" srcId="{37508CC3-D26C-48F7-83BC-65FEF0FEA1F3}" destId="{F8256193-2100-4809-B8C2-2A861C886298}" srcOrd="0" destOrd="0" presId="urn:microsoft.com/office/officeart/2005/8/layout/radial3"/>
    <dgm:cxn modelId="{B9FB6B38-D74F-45A1-9D0E-34CBD7A67A78}" type="presOf" srcId="{D2E70617-7595-4AF5-972D-2B0457A1F0D9}" destId="{15304855-6D20-4D02-9413-002CADD782A0}" srcOrd="0" destOrd="0" presId="urn:microsoft.com/office/officeart/2005/8/layout/radial3"/>
    <dgm:cxn modelId="{427BC2FC-FB40-4E93-8A94-8B5B923F7FC3}" srcId="{1DFFB616-EA2D-41B3-9B44-1F9FBF4AAC0B}" destId="{8508E968-79C8-45DC-99A8-7041E8303166}" srcOrd="0" destOrd="0" parTransId="{17624CA5-0D2E-4236-A1FD-5BFE084DDE0A}" sibTransId="{1E1A15B3-599F-4F80-99BC-216B8430A0B4}"/>
    <dgm:cxn modelId="{BAB871A6-9834-4C87-A82C-349F5867498A}" type="presParOf" srcId="{489BD47E-8E89-46AD-B3C6-FFFD84158BFD}" destId="{D8989723-54FB-4FFA-B4E8-C2DC8DDF6262}" srcOrd="0" destOrd="0" presId="urn:microsoft.com/office/officeart/2005/8/layout/radial3"/>
    <dgm:cxn modelId="{80FCC58A-C497-4CF8-9043-747625804518}" type="presParOf" srcId="{D8989723-54FB-4FFA-B4E8-C2DC8DDF6262}" destId="{D80174A3-3859-47E3-BDC7-A710012D9D0D}" srcOrd="0" destOrd="0" presId="urn:microsoft.com/office/officeart/2005/8/layout/radial3"/>
    <dgm:cxn modelId="{FF34A525-05D3-4724-905C-56AF63D4A90D}" type="presParOf" srcId="{D8989723-54FB-4FFA-B4E8-C2DC8DDF6262}" destId="{E99F0392-DA1F-4534-AD0B-93A23093FB0B}" srcOrd="1" destOrd="0" presId="urn:microsoft.com/office/officeart/2005/8/layout/radial3"/>
    <dgm:cxn modelId="{B03B5F1A-6133-4A0A-B4CF-502A19035010}" type="presParOf" srcId="{D8989723-54FB-4FFA-B4E8-C2DC8DDF6262}" destId="{FB38020E-2F04-47D7-B999-97257FD1BD0E}" srcOrd="2" destOrd="0" presId="urn:microsoft.com/office/officeart/2005/8/layout/radial3"/>
    <dgm:cxn modelId="{4978E6FC-5C48-4C32-8CFD-6ED6F749559E}" type="presParOf" srcId="{D8989723-54FB-4FFA-B4E8-C2DC8DDF6262}" destId="{15304855-6D20-4D02-9413-002CADD782A0}" srcOrd="3" destOrd="0" presId="urn:microsoft.com/office/officeart/2005/8/layout/radial3"/>
    <dgm:cxn modelId="{C5BA110F-C844-4BD6-A9FA-DDDD2275C478}" type="presParOf" srcId="{D8989723-54FB-4FFA-B4E8-C2DC8DDF6262}" destId="{F8256193-2100-4809-B8C2-2A861C886298}" srcOrd="4" destOrd="0" presId="urn:microsoft.com/office/officeart/2005/8/layout/radial3"/>
    <dgm:cxn modelId="{11B9508D-E19A-4430-8E8E-D90A622EFAE8}" type="presParOf" srcId="{D8989723-54FB-4FFA-B4E8-C2DC8DDF6262}" destId="{6584B9B6-B69A-4276-B955-A5E17C589950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FAD7F4-36E2-4C5E-85FF-A9F74D90A115}">
      <dsp:nvSpPr>
        <dsp:cNvPr id="0" name=""/>
        <dsp:cNvSpPr/>
      </dsp:nvSpPr>
      <dsp:spPr>
        <a:xfrm>
          <a:off x="2655" y="431344"/>
          <a:ext cx="2588716" cy="1035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+mj-lt"/>
              <a:cs typeface="Times New Roman" panose="02020603050405020304" pitchFamily="18" charset="0"/>
            </a:rPr>
            <a:t>Что входит</a:t>
          </a:r>
          <a:endParaRPr lang="uk-UA" sz="2000" kern="1200" dirty="0">
            <a:latin typeface="+mj-lt"/>
            <a:cs typeface="Times New Roman" panose="02020603050405020304" pitchFamily="18" charset="0"/>
          </a:endParaRPr>
        </a:p>
      </dsp:txBody>
      <dsp:txXfrm>
        <a:off x="2655" y="431344"/>
        <a:ext cx="2588716" cy="1035486"/>
      </dsp:txXfrm>
    </dsp:sp>
    <dsp:sp modelId="{302CC634-078E-42F1-A7A7-ECD04F745F6C}">
      <dsp:nvSpPr>
        <dsp:cNvPr id="0" name=""/>
        <dsp:cNvSpPr/>
      </dsp:nvSpPr>
      <dsp:spPr>
        <a:xfrm>
          <a:off x="2655" y="1466830"/>
          <a:ext cx="2588716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Любая непищевая продукция </a:t>
          </a:r>
          <a:endParaRPr lang="uk-UA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55" y="1466830"/>
        <a:ext cx="2588716" cy="2854800"/>
      </dsp:txXfrm>
    </dsp:sp>
    <dsp:sp modelId="{9513B998-ED83-4F38-B021-0572449C2FAC}">
      <dsp:nvSpPr>
        <dsp:cNvPr id="0" name=""/>
        <dsp:cNvSpPr/>
      </dsp:nvSpPr>
      <dsp:spPr>
        <a:xfrm>
          <a:off x="2953791" y="431344"/>
          <a:ext cx="2588716" cy="1035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+mj-lt"/>
              <a:cs typeface="Times New Roman" panose="02020603050405020304" pitchFamily="18" charset="0"/>
            </a:rPr>
            <a:t>Что исключается</a:t>
          </a:r>
          <a:endParaRPr lang="uk-UA" sz="2000" kern="1200" dirty="0">
            <a:latin typeface="+mj-lt"/>
            <a:cs typeface="Times New Roman" panose="02020603050405020304" pitchFamily="18" charset="0"/>
          </a:endParaRPr>
        </a:p>
      </dsp:txBody>
      <dsp:txXfrm>
        <a:off x="2953791" y="431344"/>
        <a:ext cx="2588716" cy="1035486"/>
      </dsp:txXfrm>
    </dsp:sp>
    <dsp:sp modelId="{09119A9C-B1BA-4125-92E4-2488BB766AEF}">
      <dsp:nvSpPr>
        <dsp:cNvPr id="0" name=""/>
        <dsp:cNvSpPr/>
      </dsp:nvSpPr>
      <dsp:spPr>
        <a:xfrm>
          <a:off x="2953791" y="1466830"/>
          <a:ext cx="2588716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Пищевая продукция и корма</a:t>
          </a: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Фармацевтика</a:t>
          </a: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Наркотики и </a:t>
          </a:r>
          <a:r>
            <a:rPr lang="ru-RU" sz="19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прекурсоры</a:t>
          </a: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Услуги</a:t>
          </a: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Ядерные материалы</a:t>
          </a: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Продукция военного назначения </a:t>
          </a: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3791" y="1466830"/>
        <a:ext cx="2588716" cy="2854800"/>
      </dsp:txXfrm>
    </dsp:sp>
    <dsp:sp modelId="{979F8AA0-4CEB-499D-9E67-93DE535E09F0}">
      <dsp:nvSpPr>
        <dsp:cNvPr id="0" name=""/>
        <dsp:cNvSpPr/>
      </dsp:nvSpPr>
      <dsp:spPr>
        <a:xfrm>
          <a:off x="5904928" y="431344"/>
          <a:ext cx="2588716" cy="1035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+mj-lt"/>
              <a:cs typeface="Times New Roman" panose="02020603050405020304" pitchFamily="18" charset="0"/>
            </a:rPr>
            <a:t>Что также желательно исключить</a:t>
          </a:r>
          <a:endParaRPr lang="uk-UA" sz="2000" kern="1200" dirty="0">
            <a:latin typeface="+mj-lt"/>
            <a:cs typeface="Times New Roman" panose="02020603050405020304" pitchFamily="18" charset="0"/>
          </a:endParaRPr>
        </a:p>
      </dsp:txBody>
      <dsp:txXfrm>
        <a:off x="5904928" y="431344"/>
        <a:ext cx="2588716" cy="1035486"/>
      </dsp:txXfrm>
    </dsp:sp>
    <dsp:sp modelId="{9D89009A-121F-4387-A895-1B22F6C4EEC3}">
      <dsp:nvSpPr>
        <dsp:cNvPr id="0" name=""/>
        <dsp:cNvSpPr/>
      </dsp:nvSpPr>
      <dsp:spPr>
        <a:xfrm>
          <a:off x="5904928" y="1466830"/>
          <a:ext cx="2588716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Здания и сооружения</a:t>
          </a: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Самолеты и водные судна (кроме прогулочных) </a:t>
          </a: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Медицинская техника</a:t>
          </a: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04928" y="1466830"/>
        <a:ext cx="2588716" cy="2854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0174A3-3859-47E3-BDC7-A710012D9D0D}">
      <dsp:nvSpPr>
        <dsp:cNvPr id="0" name=""/>
        <dsp:cNvSpPr/>
      </dsp:nvSpPr>
      <dsp:spPr>
        <a:xfrm>
          <a:off x="2878182" y="1204146"/>
          <a:ext cx="2733888" cy="2733888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+mj-lt"/>
              <a:cs typeface="Times New Roman" panose="02020603050405020304" pitchFamily="18" charset="0"/>
            </a:rPr>
            <a:t>Рыночный надзор </a:t>
          </a:r>
          <a:endParaRPr lang="en-US" sz="2000" kern="1200" dirty="0" smtClean="0">
            <a:latin typeface="+mj-lt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latin typeface="+mj-lt"/>
              <a:cs typeface="Times New Roman" panose="02020603050405020304" pitchFamily="18" charset="0"/>
            </a:rPr>
            <a:t>за продукцией</a:t>
          </a:r>
          <a:endParaRPr lang="uk-UA" sz="2000" kern="1200" dirty="0">
            <a:latin typeface="+mj-lt"/>
            <a:cs typeface="Times New Roman" panose="02020603050405020304" pitchFamily="18" charset="0"/>
          </a:endParaRPr>
        </a:p>
      </dsp:txBody>
      <dsp:txXfrm>
        <a:off x="2878182" y="1204146"/>
        <a:ext cx="2733888" cy="2733888"/>
      </dsp:txXfrm>
    </dsp:sp>
    <dsp:sp modelId="{E99F0392-DA1F-4534-AD0B-93A23093FB0B}">
      <dsp:nvSpPr>
        <dsp:cNvPr id="0" name=""/>
        <dsp:cNvSpPr/>
      </dsp:nvSpPr>
      <dsp:spPr>
        <a:xfrm>
          <a:off x="3563160" y="78534"/>
          <a:ext cx="1369979" cy="13901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Охрана труда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63160" y="78534"/>
        <a:ext cx="1369979" cy="1390196"/>
      </dsp:txXfrm>
    </dsp:sp>
    <dsp:sp modelId="{FB38020E-2F04-47D7-B999-97257FD1BD0E}">
      <dsp:nvSpPr>
        <dsp:cNvPr id="0" name=""/>
        <dsp:cNvSpPr/>
      </dsp:nvSpPr>
      <dsp:spPr>
        <a:xfrm>
          <a:off x="5256131" y="1319073"/>
          <a:ext cx="1366944" cy="13669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Пожарный надзор</a:t>
          </a:r>
          <a:endParaRPr lang="uk-UA" sz="15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56131" y="1319073"/>
        <a:ext cx="1366944" cy="1366944"/>
      </dsp:txXfrm>
    </dsp:sp>
    <dsp:sp modelId="{15304855-6D20-4D02-9413-002CADD782A0}">
      <dsp:nvSpPr>
        <dsp:cNvPr id="0" name=""/>
        <dsp:cNvSpPr/>
      </dsp:nvSpPr>
      <dsp:spPr>
        <a:xfrm>
          <a:off x="4610053" y="3307496"/>
          <a:ext cx="1366944" cy="13669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Таможен</a:t>
          </a: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ный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досмотр 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10053" y="3307496"/>
        <a:ext cx="1366944" cy="1366944"/>
      </dsp:txXfrm>
    </dsp:sp>
    <dsp:sp modelId="{F8256193-2100-4809-B8C2-2A861C886298}">
      <dsp:nvSpPr>
        <dsp:cNvPr id="0" name=""/>
        <dsp:cNvSpPr/>
      </dsp:nvSpPr>
      <dsp:spPr>
        <a:xfrm>
          <a:off x="2519301" y="3307496"/>
          <a:ext cx="1366944" cy="13669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Защита прав потреби</a:t>
          </a: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телей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9301" y="3307496"/>
        <a:ext cx="1366944" cy="1366944"/>
      </dsp:txXfrm>
    </dsp:sp>
    <dsp:sp modelId="{6584B9B6-B69A-4276-B955-A5E17C589950}">
      <dsp:nvSpPr>
        <dsp:cNvPr id="0" name=""/>
        <dsp:cNvSpPr/>
      </dsp:nvSpPr>
      <dsp:spPr>
        <a:xfrm>
          <a:off x="1873223" y="1319073"/>
          <a:ext cx="1366944" cy="13669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Санитар</a:t>
          </a: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ный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надзор 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73223" y="1319073"/>
        <a:ext cx="1366944" cy="1366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18C0E-7790-455B-B22A-5309B73F3ED1}" type="datetimeFigureOut">
              <a:rPr lang="en-US" smtClean="0"/>
              <a:pPr/>
              <a:t>5/28/2017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36351-ED7B-41F9-B256-74AEABFC5A0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08498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/>
        <p:txBody>
          <a:bodyPr/>
          <a:lstStyle>
            <a:lvl3pPr marL="361950" indent="-36195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 smtClean="0"/>
          </a:p>
          <a:p>
            <a:pPr lvl="1"/>
            <a:r>
              <a:rPr lang="en-US" noProof="0" dirty="0" smtClean="0"/>
              <a:t>Second Layer</a:t>
            </a:r>
          </a:p>
          <a:p>
            <a:pPr lvl="2"/>
            <a:r>
              <a:rPr lang="en-US" noProof="0" dirty="0" smtClean="0"/>
              <a:t>Third Layer</a:t>
            </a:r>
          </a:p>
          <a:p>
            <a:pPr lvl="3"/>
            <a:r>
              <a:rPr lang="en-US" noProof="0" dirty="0" smtClean="0"/>
              <a:t>Fourth Layer</a:t>
            </a:r>
          </a:p>
          <a:p>
            <a:pPr lvl="4"/>
            <a:r>
              <a:rPr lang="en-US" noProof="0" dirty="0" smtClean="0"/>
              <a:t>Fifth Layer</a:t>
            </a:r>
          </a:p>
          <a:p>
            <a:pPr lvl="5"/>
            <a:r>
              <a:rPr lang="en-US" noProof="0" dirty="0" smtClean="0"/>
              <a:t>6</a:t>
            </a:r>
            <a:endParaRPr lang="en-US" noProof="0" dirty="0"/>
          </a:p>
        </p:txBody>
      </p:sp>
    </p:spTree>
    <p:extLst>
      <p:ext uri="{BB962C8B-B14F-4D97-AF65-F5344CB8AC3E}">
        <p14:creationId xmlns="" xmlns:p14="http://schemas.microsoft.com/office/powerpoint/2010/main" val="3686614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595868" y="2786058"/>
            <a:ext cx="8208912" cy="3286148"/>
          </a:xfrm>
          <a:prstGeom prst="rect">
            <a:avLst/>
          </a:prstGeom>
          <a:ln>
            <a:noFill/>
          </a:ln>
        </p:spPr>
        <p:txBody>
          <a:bodyPr lIns="0" t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600" b="1" kern="1200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ru-RU" sz="18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ПЕРЕХОД К РЫНОЧНОМУ НАДЗОРУ ДЛЯ ОБЕСПЕЧЕНИЯ БЕЗОПАСНОСТИ ПРОИЗВОДИМОЙ И ВВОЗИМОЙ ПРОДУКЦИИ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18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Бердимамат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АДАНБАЕВ – директор</a:t>
            </a:r>
            <a:endParaRPr lang="ru-RU" sz="18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1800" dirty="0" smtClean="0">
              <a:solidFill>
                <a:srgbClr val="1F497D"/>
              </a:solidFill>
              <a:latin typeface="Trebuchet MS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F497D"/>
                </a:solidFill>
                <a:latin typeface="Trebuchet MS" pitchFamily="34" charset="0"/>
              </a:rPr>
              <a:t> </a:t>
            </a:r>
            <a:endParaRPr lang="ru-RU" sz="1800" dirty="0">
              <a:solidFill>
                <a:srgbClr val="1F497D"/>
              </a:solidFill>
              <a:latin typeface="Trebuchet MS" pitchFamily="34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3313113" y="5857892"/>
            <a:ext cx="2520950" cy="433388"/>
          </a:xfrm>
          <a:prstGeom prst="rect">
            <a:avLst/>
          </a:prstGeom>
        </p:spPr>
        <p:txBody>
          <a:bodyPr lIns="45720" rIns="4572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Clr>
                <a:srgbClr val="0BD0D9"/>
              </a:buClr>
              <a:defRPr/>
            </a:pPr>
            <a:r>
              <a:rPr lang="ru-RU" sz="1600" b="1" dirty="0" smtClean="0">
                <a:cs typeface="AngsanaUPC" pitchFamily="18" charset="-34"/>
              </a:rPr>
              <a:t>Баку 2017год</a:t>
            </a:r>
            <a:endParaRPr lang="ru-RU" sz="1600" b="1" dirty="0">
              <a:cs typeface="AngsanaUPC" pitchFamily="18" charset="-34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1643050"/>
            <a:ext cx="1841581" cy="93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158" y="260648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Центр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стандартизации и метрологии при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Министерстве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экономики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Кыргызской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Республики</a:t>
            </a:r>
          </a:p>
        </p:txBody>
      </p:sp>
    </p:spTree>
    <p:extLst>
      <p:ext uri="{BB962C8B-B14F-4D97-AF65-F5344CB8AC3E}">
        <p14:creationId xmlns="" xmlns:p14="http://schemas.microsoft.com/office/powerpoint/2010/main" val="34284082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Где проводится рыночный надзор? </a:t>
            </a:r>
            <a:endParaRPr lang="uk-UA" sz="4000" b="1" dirty="0">
              <a:solidFill>
                <a:schemeClr val="accent4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2"/>
          </p:nvPr>
        </p:nvSpPr>
        <p:spPr>
          <a:xfrm>
            <a:off x="347730" y="1268413"/>
            <a:ext cx="8472420" cy="4720263"/>
          </a:xfrm>
        </p:spPr>
        <p:txBody>
          <a:bodyPr>
            <a:normAutofit/>
          </a:bodyPr>
          <a:lstStyle/>
          <a:p>
            <a:endParaRPr lang="ru-RU" dirty="0" smtClean="0">
              <a:latin typeface="+mj-lt"/>
              <a:cs typeface="Times New Roman" panose="02020603050405020304" pitchFamily="18" charset="0"/>
            </a:endParaRPr>
          </a:p>
          <a:p>
            <a:endParaRPr lang="ru-RU" dirty="0" smtClean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26353832"/>
              </p:ext>
            </p:extLst>
          </p:nvPr>
        </p:nvGraphicFramePr>
        <p:xfrm>
          <a:off x="539552" y="4869160"/>
          <a:ext cx="8208912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j-lt"/>
                          <a:cs typeface="Times New Roman" panose="02020603050405020304" pitchFamily="18" charset="0"/>
                        </a:rPr>
                        <a:t>Места введения новой продукции в эксплуатацию  </a:t>
                      </a:r>
                      <a:endParaRPr lang="uk-UA" sz="2800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20392263"/>
              </p:ext>
            </p:extLst>
          </p:nvPr>
        </p:nvGraphicFramePr>
        <p:xfrm>
          <a:off x="467544" y="3284984"/>
          <a:ext cx="820891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  <a:cs typeface="Times New Roman" panose="02020603050405020304" pitchFamily="18" charset="0"/>
                        </a:rPr>
                        <a:t>Места демонстрации продукции на выставках, ярмарках и </a:t>
                      </a:r>
                      <a:r>
                        <a:rPr lang="ru-RU" sz="2400" dirty="0" err="1" smtClean="0">
                          <a:latin typeface="+mj-lt"/>
                          <a:cs typeface="Times New Roman" panose="02020603050405020304" pitchFamily="18" charset="0"/>
                        </a:rPr>
                        <a:t>т.д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42304236"/>
              </p:ext>
            </p:extLst>
          </p:nvPr>
        </p:nvGraphicFramePr>
        <p:xfrm>
          <a:off x="467544" y="1844824"/>
          <a:ext cx="8208912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j-lt"/>
                          <a:cs typeface="Times New Roman" panose="02020603050405020304" pitchFamily="18" charset="0"/>
                        </a:rPr>
                        <a:t>Торговые точки, торговые сети, оптовые склады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558007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1521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2800" b="1" dirty="0" err="1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Задачи</a:t>
            </a:r>
            <a:r>
              <a:rPr lang="uk-UA" sz="28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и </a:t>
            </a:r>
            <a:r>
              <a:rPr lang="uk-UA" sz="2800" b="1" dirty="0" err="1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полномочия</a:t>
            </a:r>
            <a:r>
              <a:rPr lang="uk-UA" sz="28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uk-UA" sz="28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уполномоченного</a:t>
            </a:r>
            <a:r>
              <a:rPr lang="uk-UA" sz="28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органа</a:t>
            </a:r>
            <a:endParaRPr lang="uk-UA" sz="2800" b="1" dirty="0">
              <a:solidFill>
                <a:schemeClr val="accent4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2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u="sng" dirty="0" smtClean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u="sng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uk-UA" b="1" u="sng" dirty="0"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4483571"/>
              </p:ext>
            </p:extLst>
          </p:nvPr>
        </p:nvGraphicFramePr>
        <p:xfrm>
          <a:off x="251520" y="4797152"/>
          <a:ext cx="8496944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j-lt"/>
                          <a:cs typeface="Times New Roman" panose="02020603050405020304" pitchFamily="18" charset="0"/>
                        </a:rPr>
                        <a:t>Предусмотрены  юридические основы сотрудничества с органами таможенного контроля при проведении проверок изделий, импортируемых из третьих стран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51318931"/>
              </p:ext>
            </p:extLst>
          </p:nvPr>
        </p:nvGraphicFramePr>
        <p:xfrm>
          <a:off x="323528" y="3284984"/>
          <a:ext cx="842493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49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j-lt"/>
                          <a:cs typeface="Times New Roman" panose="02020603050405020304" pitchFamily="18" charset="0"/>
                        </a:rPr>
                        <a:t>Определение задач и полномочий в организации надзора;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3615765"/>
              </p:ext>
            </p:extLst>
          </p:nvPr>
        </p:nvGraphicFramePr>
        <p:xfrm>
          <a:off x="323528" y="1628800"/>
          <a:ext cx="8496944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4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j-lt"/>
                          <a:cs typeface="Times New Roman" panose="02020603050405020304" pitchFamily="18" charset="0"/>
                        </a:rPr>
                        <a:t>Наделение необходимыми полномочиями для принятия соответствующих мер;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729830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42852"/>
            <a:ext cx="8856984" cy="10715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Взаимодействие уполномоченного органа  рыночного надзора с другими органами государственного контроля (надзора) </a:t>
            </a:r>
            <a:endParaRPr lang="uk-UA" sz="2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="" xmlns:p14="http://schemas.microsoft.com/office/powerpoint/2010/main" val="11693366"/>
              </p:ext>
            </p:extLst>
          </p:nvPr>
        </p:nvGraphicFramePr>
        <p:xfrm>
          <a:off x="179512" y="1268760"/>
          <a:ext cx="8496300" cy="475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7241986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39780" cy="12858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Информационное обеспечение рыночного надзора </a:t>
            </a:r>
            <a:endParaRPr lang="uk-UA" sz="3200" b="1" dirty="0">
              <a:solidFill>
                <a:schemeClr val="accent4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2"/>
          </p:nvPr>
        </p:nvSpPr>
        <p:spPr>
          <a:xfrm>
            <a:off x="323528" y="2060848"/>
            <a:ext cx="8445624" cy="3939920"/>
          </a:xfrm>
        </p:spPr>
        <p:txBody>
          <a:bodyPr>
            <a:noAutofit/>
          </a:bodyPr>
          <a:lstStyle/>
          <a:p>
            <a:endParaRPr lang="ru-RU" sz="2600" dirty="0" smtClean="0">
              <a:latin typeface="+mj-lt"/>
              <a:cs typeface="Times New Roman" panose="02020603050405020304" pitchFamily="18" charset="0"/>
            </a:endParaRPr>
          </a:p>
          <a:p>
            <a:endParaRPr lang="ru-RU" sz="2600" dirty="0">
              <a:latin typeface="+mj-lt"/>
              <a:cs typeface="Times New Roman" panose="02020603050405020304" pitchFamily="18" charset="0"/>
            </a:endParaRPr>
          </a:p>
          <a:p>
            <a:endParaRPr lang="ru-RU" sz="2600" dirty="0" smtClean="0">
              <a:latin typeface="+mj-lt"/>
              <a:cs typeface="Times New Roman" panose="02020603050405020304" pitchFamily="18" charset="0"/>
            </a:endParaRPr>
          </a:p>
          <a:p>
            <a:endParaRPr lang="ru-RU" sz="2600" dirty="0">
              <a:latin typeface="+mj-lt"/>
              <a:cs typeface="Times New Roman" panose="02020603050405020304" pitchFamily="18" charset="0"/>
            </a:endParaRPr>
          </a:p>
          <a:p>
            <a:endParaRPr lang="ru-RU" sz="2600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+mj-lt"/>
                <a:cs typeface="Times New Roman" panose="02020603050405020304" pitchFamily="18" charset="0"/>
              </a:rPr>
              <a:t>(в странах Европы – система </a:t>
            </a:r>
            <a:r>
              <a:rPr lang="en-US" sz="2600" dirty="0">
                <a:latin typeface="+mj-lt"/>
                <a:cs typeface="Times New Roman" panose="02020603050405020304" pitchFamily="18" charset="0"/>
              </a:rPr>
              <a:t>R</a:t>
            </a:r>
            <a:r>
              <a:rPr lang="en-US" sz="2600" dirty="0" smtClean="0">
                <a:latin typeface="+mj-lt"/>
                <a:cs typeface="Times New Roman" panose="02020603050405020304" pitchFamily="18" charset="0"/>
              </a:rPr>
              <a:t>APEX) – </a:t>
            </a:r>
            <a:r>
              <a:rPr lang="ru-RU" sz="2600" u="sng" dirty="0" smtClean="0">
                <a:latin typeface="+mj-lt"/>
                <a:cs typeface="Times New Roman" panose="02020603050405020304" pitchFamily="18" charset="0"/>
              </a:rPr>
              <a:t>доступна широкому кругу пользователей</a:t>
            </a:r>
            <a:r>
              <a:rPr lang="ru-RU" sz="2600" dirty="0" smtClean="0">
                <a:latin typeface="+mj-lt"/>
                <a:cs typeface="Times New Roman" panose="02020603050405020304" pitchFamily="18" charset="0"/>
              </a:rPr>
              <a:t> – служит целям информирования потребителей об опасной и запрещенной продукции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34631623"/>
              </p:ext>
            </p:extLst>
          </p:nvPr>
        </p:nvGraphicFramePr>
        <p:xfrm>
          <a:off x="467544" y="2348880"/>
          <a:ext cx="8208913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latin typeface="+mj-lt"/>
                          <a:cs typeface="Times New Roman" panose="02020603050405020304" pitchFamily="18" charset="0"/>
                        </a:rPr>
                        <a:t>Система оперативного оповещения о продукции, представляющей серьезный риск</a:t>
                      </a:r>
                      <a:r>
                        <a:rPr lang="ru-RU" sz="3200" dirty="0" smtClean="0"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096433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3000372"/>
            <a:ext cx="68987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1800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None/>
              <a:defRPr sz="2400" b="1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ru-RU" sz="3200" dirty="0">
                <a:latin typeface="+mj-lt"/>
              </a:rPr>
              <a:t>СПАСИБО ЗА ВНИМАНИЕ</a:t>
            </a:r>
            <a:r>
              <a:rPr lang="en-US" sz="3200" dirty="0">
                <a:latin typeface="+mj-lt"/>
              </a:rPr>
              <a:t>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59632" y="116632"/>
            <a:ext cx="6624736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Проблемы существующей системы государственного надзора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87724" y="1268761"/>
            <a:ext cx="4968552" cy="65895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Неудовлетворенность бизнес сообщества: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59632" y="3501008"/>
            <a:ext cx="6624736" cy="1008112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возможности проявления коррупционных схем при осуществлении надзора за изготовителями и поставщиками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4797152"/>
            <a:ext cx="6624736" cy="7920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Низкая эффективность деятельности государственных органов надзора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2348881"/>
            <a:ext cx="3924436" cy="93610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Действиями Государственных органов надзора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5780" y="2348881"/>
            <a:ext cx="3924436" cy="93610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Действиями отдельных государственных инспекторов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трелка углом вверх 9"/>
          <p:cNvSpPr/>
          <p:nvPr/>
        </p:nvSpPr>
        <p:spPr>
          <a:xfrm rot="10800000">
            <a:off x="1259632" y="1506557"/>
            <a:ext cx="828092" cy="842324"/>
          </a:xfrm>
          <a:prstGeom prst="bentUpArrow">
            <a:avLst>
              <a:gd name="adj1" fmla="val 15798"/>
              <a:gd name="adj2" fmla="val 15141"/>
              <a:gd name="adj3" fmla="val 19742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7060046" y="1510327"/>
            <a:ext cx="828092" cy="820552"/>
          </a:xfrm>
          <a:prstGeom prst="bentArrow">
            <a:avLst>
              <a:gd name="adj1" fmla="val 14387"/>
              <a:gd name="adj2" fmla="val 19694"/>
              <a:gd name="adj3" fmla="val 25000"/>
              <a:gd name="adj4" fmla="val 0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15616" y="5903370"/>
            <a:ext cx="6912768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надзора продукции на рынке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3326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7544" y="116632"/>
            <a:ext cx="820891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Численность инспекторов 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государственных органов надзора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980728"/>
            <a:ext cx="8208912" cy="936104"/>
          </a:xfrm>
          <a:prstGeom prst="roundRect">
            <a:avLst>
              <a:gd name="adj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статьей 34 Закона КР «Об основах технического регулирования в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Кыргызской Республике</a:t>
            </a:r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»,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финансирование деятельности специально уполномоченных государственных органов </a:t>
            </a:r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надзора осуществляется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из средств государственного бюджета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132856"/>
            <a:ext cx="4463888" cy="57606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Государственная инспекция по экологической и технической безопасности при Правительстве КР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4710324"/>
            <a:ext cx="4464496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Государственная инспекция по ветеринарной и фитосанитарной безопасности при Правительстве КР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2438" y="3924266"/>
            <a:ext cx="4463887" cy="5048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лекарственного обеспечения и медицинской техники при Минздраве КР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334" y="2995242"/>
            <a:ext cx="4474706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профилактики заболеваний и государственного санитарно-эпидемиологического надзора Минздрава КР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20072" y="2132856"/>
            <a:ext cx="3456384" cy="57606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Штатная численность – 612 единиц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20072" y="4710324"/>
            <a:ext cx="3456384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Штатная численность –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1232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единиц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24128" y="3376444"/>
            <a:ext cx="2952328" cy="7669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Общая штатная численность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endParaRPr lang="ru-RU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247 единиц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Прямая со стрелкой 18"/>
          <p:cNvCxnSpPr>
            <a:stCxn id="10" idx="3"/>
            <a:endCxn id="15" idx="1"/>
          </p:cNvCxnSpPr>
          <p:nvPr/>
        </p:nvCxnSpPr>
        <p:spPr>
          <a:xfrm>
            <a:off x="4932040" y="3319278"/>
            <a:ext cx="792088" cy="440634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8" idx="3"/>
            <a:endCxn id="15" idx="1"/>
          </p:cNvCxnSpPr>
          <p:nvPr/>
        </p:nvCxnSpPr>
        <p:spPr>
          <a:xfrm flipV="1">
            <a:off x="4926325" y="3759912"/>
            <a:ext cx="797803" cy="416787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467544" y="5780754"/>
            <a:ext cx="8208912" cy="720080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Общая численность государственных органов надзора составляет более –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единиц.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Суммарные расходы бюджетных средств на содержание данных органов составляют более </a:t>
            </a:r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1,0 млрд. сом</a:t>
            </a:r>
            <a:endParaRPr 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27024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5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55776" y="2474976"/>
            <a:ext cx="4248472" cy="73799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РЫНОК ПРОДУКЦИИ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11760" y="116632"/>
            <a:ext cx="4536504" cy="122413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Производители, поставщики и импортеры продукции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9572" y="5733256"/>
            <a:ext cx="7920880" cy="86409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ОРГАНЫ КОНТРОЛЯ (надзора)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635896" y="1340768"/>
            <a:ext cx="0" cy="108012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2"/>
          </p:cNvCxnSpPr>
          <p:nvPr/>
        </p:nvCxnSpPr>
        <p:spPr>
          <a:xfrm>
            <a:off x="4680012" y="1340768"/>
            <a:ext cx="0" cy="108012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724128" y="1340768"/>
            <a:ext cx="0" cy="108012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углом 20"/>
          <p:cNvSpPr/>
          <p:nvPr/>
        </p:nvSpPr>
        <p:spPr>
          <a:xfrm>
            <a:off x="1180321" y="512842"/>
            <a:ext cx="1224136" cy="5220414"/>
          </a:xfrm>
          <a:prstGeom prst="bentArrow">
            <a:avLst>
              <a:gd name="adj1" fmla="val 25000"/>
              <a:gd name="adj2" fmla="val 22776"/>
              <a:gd name="adj3" fmla="val 22332"/>
              <a:gd name="adj4" fmla="val 17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Стрелка углом вверх 22"/>
          <p:cNvSpPr/>
          <p:nvPr/>
        </p:nvSpPr>
        <p:spPr>
          <a:xfrm rot="16200000">
            <a:off x="4933814" y="2544906"/>
            <a:ext cx="5224572" cy="1152128"/>
          </a:xfrm>
          <a:prstGeom prst="bentUpArrow">
            <a:avLst>
              <a:gd name="adj1" fmla="val 25000"/>
              <a:gd name="adj2" fmla="val 22166"/>
              <a:gd name="adj3" fmla="val 25000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0" name="Стрелка вверх 29"/>
          <p:cNvSpPr/>
          <p:nvPr/>
        </p:nvSpPr>
        <p:spPr>
          <a:xfrm>
            <a:off x="4175956" y="3212975"/>
            <a:ext cx="1008112" cy="2526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555776" y="4149080"/>
            <a:ext cx="4248472" cy="108012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Докум. проверка и проведение закупок для выявления</a:t>
            </a:r>
            <a:r>
              <a:rPr lang="ru-RU" b="1" u="sng" dirty="0" smtClean="0">
                <a:solidFill>
                  <a:srgbClr val="C00000"/>
                </a:solidFill>
              </a:rPr>
              <a:t> соответствия </a:t>
            </a:r>
            <a:r>
              <a:rPr lang="ru-RU" b="1" dirty="0" smtClean="0">
                <a:solidFill>
                  <a:srgbClr val="C00000"/>
                </a:solidFill>
              </a:rPr>
              <a:t>продукции установленным требованиям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2" name="Умножение 31"/>
          <p:cNvSpPr/>
          <p:nvPr/>
        </p:nvSpPr>
        <p:spPr>
          <a:xfrm rot="16200000">
            <a:off x="-216530" y="1232755"/>
            <a:ext cx="3096342" cy="3312368"/>
          </a:xfrm>
          <a:prstGeom prst="mathMultiply">
            <a:avLst>
              <a:gd name="adj1" fmla="val 433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множение 32"/>
          <p:cNvSpPr/>
          <p:nvPr/>
        </p:nvSpPr>
        <p:spPr>
          <a:xfrm rot="16200000">
            <a:off x="6436669" y="1232755"/>
            <a:ext cx="3096342" cy="3312368"/>
          </a:xfrm>
          <a:prstGeom prst="mathMultiply">
            <a:avLst>
              <a:gd name="adj1" fmla="val 433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19572" y="5715016"/>
            <a:ext cx="7920880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2800" b="1" dirty="0" smtClean="0">
                <a:solidFill>
                  <a:schemeClr val="tx1"/>
                </a:solidFill>
              </a:rPr>
              <a:t>Уполномоченные органы надзора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95536" y="4221088"/>
            <a:ext cx="1872208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Министерство экономики КР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48736" y="4221088"/>
            <a:ext cx="1872208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Министерство экономики КР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4644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21" grpId="0" animBg="1"/>
      <p:bldP spid="23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2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5776" y="2685121"/>
            <a:ext cx="4248472" cy="63718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РЫНОК ПРОДУКЦИИ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23728" y="850714"/>
            <a:ext cx="5112568" cy="772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Докум. проверка или проведение закупок для испытаний на соответствие требованиям ТР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6" y="136449"/>
            <a:ext cx="8712969" cy="71426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 Уполномоченные органы надзора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5852864"/>
            <a:ext cx="8424936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Уполномоченные органы надзора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Выгнутая вниз стрелка 10"/>
          <p:cNvSpPr/>
          <p:nvPr/>
        </p:nvSpPr>
        <p:spPr>
          <a:xfrm>
            <a:off x="3797914" y="1622985"/>
            <a:ext cx="1764196" cy="106213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 rot="16200000">
            <a:off x="-1232581" y="2890262"/>
            <a:ext cx="3976313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Испытательные лаборатории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 rot="5400000">
            <a:off x="6616291" y="2892900"/>
            <a:ext cx="3976313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Испытательные лаборатории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1187624" y="1622985"/>
            <a:ext cx="972108" cy="1512168"/>
          </a:xfrm>
          <a:prstGeom prst="straightConnector1">
            <a:avLst/>
          </a:prstGeom>
          <a:ln w="825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7236296" y="1622985"/>
            <a:ext cx="936104" cy="1512168"/>
          </a:xfrm>
          <a:prstGeom prst="straightConnector1">
            <a:avLst/>
          </a:prstGeom>
          <a:ln w="825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555776" y="3567201"/>
            <a:ext cx="4248472" cy="100811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Отрицательные результаты испытаний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Прямая со стрелкой 24"/>
          <p:cNvCxnSpPr>
            <a:endCxn id="24" idx="3"/>
          </p:cNvCxnSpPr>
          <p:nvPr/>
        </p:nvCxnSpPr>
        <p:spPr>
          <a:xfrm flipH="1">
            <a:off x="6804248" y="4071257"/>
            <a:ext cx="1368151" cy="0"/>
          </a:xfrm>
          <a:prstGeom prst="straightConnector1">
            <a:avLst/>
          </a:prstGeom>
          <a:ln w="825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24" idx="1"/>
          </p:cNvCxnSpPr>
          <p:nvPr/>
        </p:nvCxnSpPr>
        <p:spPr>
          <a:xfrm>
            <a:off x="1187624" y="4071257"/>
            <a:ext cx="1368152" cy="0"/>
          </a:xfrm>
          <a:prstGeom prst="straightConnector1">
            <a:avLst/>
          </a:prstGeom>
          <a:ln w="825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Стрелка вниз 34"/>
          <p:cNvSpPr/>
          <p:nvPr/>
        </p:nvSpPr>
        <p:spPr>
          <a:xfrm>
            <a:off x="3041830" y="4575313"/>
            <a:ext cx="3276364" cy="1277551"/>
          </a:xfrm>
          <a:prstGeom prst="downArrow">
            <a:avLst>
              <a:gd name="adj1" fmla="val 81232"/>
              <a:gd name="adj2" fmla="val 653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Для принятия соответствующих мер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1922823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3" grpId="0" animBg="1"/>
      <p:bldP spid="14" grpId="0" animBg="1"/>
      <p:bldP spid="2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300" cy="576263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Что такое рыночный надзор?</a:t>
            </a:r>
            <a:endParaRPr lang="uk-UA" sz="4400" b="1" dirty="0">
              <a:solidFill>
                <a:schemeClr val="accent4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2"/>
          </p:nvPr>
        </p:nvSpPr>
        <p:spPr>
          <a:xfrm>
            <a:off x="107504" y="1484784"/>
            <a:ext cx="8784976" cy="4752975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+mj-lt"/>
                <a:cs typeface="Times New Roman" panose="02020603050405020304" pitchFamily="18" charset="0"/>
              </a:rPr>
              <a:t>Рыночный надзор 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– совокупность деятельности и мер, проводимых и применяемых органами государственной власти с целью обеспечения того, что продукция: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+mj-lt"/>
            </a:endParaRPr>
          </a:p>
          <a:p>
            <a:pPr marL="0" indent="0">
              <a:buNone/>
            </a:pPr>
            <a:endParaRPr lang="ru-RU" sz="2400" dirty="0" smtClean="0"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400" dirty="0" smtClean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400" dirty="0"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70117068"/>
              </p:ext>
            </p:extLst>
          </p:nvPr>
        </p:nvGraphicFramePr>
        <p:xfrm>
          <a:off x="251520" y="3501008"/>
          <a:ext cx="8424936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49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+mj-lt"/>
                          <a:cs typeface="Times New Roman" panose="02020603050405020304" pitchFamily="18" charset="0"/>
                        </a:rPr>
                        <a:t>соответствует установленным требованиям;</a:t>
                      </a:r>
                      <a:endParaRPr lang="en-US" sz="3200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45269006"/>
              </p:ext>
            </p:extLst>
          </p:nvPr>
        </p:nvGraphicFramePr>
        <p:xfrm>
          <a:off x="251520" y="4725144"/>
          <a:ext cx="849694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j-lt"/>
                          <a:cs typeface="Times New Roman" panose="02020603050405020304" pitchFamily="18" charset="0"/>
                        </a:rPr>
                        <a:t>не представляет опасности для здоровья и жизни, а также </a:t>
                      </a:r>
                      <a:r>
                        <a:rPr lang="ru-RU" sz="2800" dirty="0" smtClean="0"/>
                        <a:t>окружающей среде, жизни и здоровью животных и растений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91800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5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400" b="1" dirty="0" smtClean="0"/>
              <a:t>Стратегия проекта закона «О рыночном надзоре»</a:t>
            </a:r>
            <a:endParaRPr lang="en-GB" sz="3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2"/>
          </p:nvPr>
        </p:nvSpPr>
        <p:spPr>
          <a:xfrm>
            <a:off x="642910" y="1844825"/>
            <a:ext cx="8043890" cy="4941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Стратегическое видение и </a:t>
            </a:r>
            <a:r>
              <a:rPr lang="ru-RU" dirty="0" smtClean="0"/>
              <a:t>цели следующие:</a:t>
            </a:r>
          </a:p>
          <a:p>
            <a:pPr marL="0" indent="0"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/>
          </a:p>
          <a:p>
            <a:pPr marL="0" indent="0">
              <a:buNone/>
            </a:pPr>
            <a:endParaRPr lang="ru-RU" sz="2800" dirty="0"/>
          </a:p>
          <a:p>
            <a:endParaRPr lang="en-GB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52871544"/>
              </p:ext>
            </p:extLst>
          </p:nvPr>
        </p:nvGraphicFramePr>
        <p:xfrm>
          <a:off x="755576" y="4797152"/>
          <a:ext cx="7776864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6864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Содействие в выполнении законодательных требований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2939283"/>
              </p:ext>
            </p:extLst>
          </p:nvPr>
        </p:nvGraphicFramePr>
        <p:xfrm>
          <a:off x="785786" y="3071810"/>
          <a:ext cx="7776864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6864"/>
              </a:tblGrid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Обеспечение соблюдения законодательства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848872" cy="9053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Подходы надзора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1412776"/>
            <a:ext cx="8892480" cy="446449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b="1" dirty="0" smtClean="0"/>
              <a:t>	</a:t>
            </a:r>
            <a:endParaRPr lang="ru-RU" sz="2800" b="1" dirty="0" smtClean="0"/>
          </a:p>
          <a:p>
            <a:pPr marL="45720" indent="0">
              <a:buNone/>
            </a:pPr>
            <a:r>
              <a:rPr lang="ru-RU" sz="2800" b="1" dirty="0" smtClean="0"/>
              <a:t>	</a:t>
            </a:r>
          </a:p>
          <a:p>
            <a:pPr marL="45720" indent="0">
              <a:buNone/>
            </a:pPr>
            <a:endParaRPr lang="ru-RU" sz="2800" b="1" dirty="0"/>
          </a:p>
          <a:p>
            <a:pPr marL="45720" indent="0">
              <a:buNone/>
            </a:pPr>
            <a:endParaRPr lang="ru-RU" sz="2800" b="1" dirty="0" smtClean="0"/>
          </a:p>
          <a:p>
            <a:pPr marL="45720" indent="0">
              <a:buNone/>
            </a:pPr>
            <a:endParaRPr lang="ru-RU" sz="2800" b="1" dirty="0"/>
          </a:p>
          <a:p>
            <a:pPr marL="45720" indent="0">
              <a:buNone/>
            </a:pPr>
            <a:endParaRPr lang="ru-RU" sz="2800" b="1" dirty="0" smtClean="0"/>
          </a:p>
          <a:p>
            <a:pPr marL="45720" indent="0">
              <a:buNone/>
            </a:pPr>
            <a:endParaRPr lang="ru-RU" sz="2800" b="1" dirty="0" smtClean="0"/>
          </a:p>
          <a:p>
            <a:pPr marL="45720" indent="0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r>
              <a:rPr lang="ru-RU" sz="2800" b="1" dirty="0" smtClean="0"/>
              <a:t>	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776732"/>
              </p:ext>
            </p:extLst>
          </p:nvPr>
        </p:nvGraphicFramePr>
        <p:xfrm>
          <a:off x="539552" y="1556792"/>
          <a:ext cx="8064896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/>
                        <a:t>Ориентированный на продукт </a:t>
                      </a:r>
                      <a:endParaRPr lang="ru-RU" sz="3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80885135"/>
              </p:ext>
            </p:extLst>
          </p:nvPr>
        </p:nvGraphicFramePr>
        <p:xfrm>
          <a:off x="539552" y="3212976"/>
          <a:ext cx="806489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</a:tblGrid>
              <a:tr h="864096">
                <a:tc>
                  <a:txBody>
                    <a:bodyPr/>
                    <a:lstStyle/>
                    <a:p>
                      <a:pPr marL="45720" indent="0">
                        <a:buNone/>
                      </a:pPr>
                      <a:r>
                        <a:rPr lang="ru-RU" sz="3600" b="1" dirty="0" smtClean="0"/>
                        <a:t>Ориентированный на компанию</a:t>
                      </a:r>
                      <a:endParaRPr lang="ru-RU" sz="3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45720" indent="0">
                        <a:buNone/>
                      </a:pPr>
                      <a:endParaRPr lang="ru-RU" sz="1800" b="1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54349624"/>
              </p:ext>
            </p:extLst>
          </p:nvPr>
        </p:nvGraphicFramePr>
        <p:xfrm>
          <a:off x="611560" y="4437112"/>
          <a:ext cx="799288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288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/>
                        <a:t>Основанный на риск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3686007"/>
              </p:ext>
            </p:extLst>
          </p:nvPr>
        </p:nvGraphicFramePr>
        <p:xfrm>
          <a:off x="539552" y="5589240"/>
          <a:ext cx="8064896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Мониторинг рынка 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09030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0042"/>
            <a:ext cx="8352928" cy="7747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Сфера рыночного надзора</a:t>
            </a:r>
            <a:endParaRPr lang="uk-UA" sz="3600" b="1" dirty="0">
              <a:solidFill>
                <a:schemeClr val="accent4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="" xmlns:p14="http://schemas.microsoft.com/office/powerpoint/2010/main" val="170520119"/>
              </p:ext>
            </p:extLst>
          </p:nvPr>
        </p:nvGraphicFramePr>
        <p:xfrm>
          <a:off x="323850" y="1268413"/>
          <a:ext cx="8496300" cy="475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848401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517</Words>
  <Application>Microsoft Office PowerPoint</Application>
  <PresentationFormat>Экран (4:3)</PresentationFormat>
  <Paragraphs>118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Что такое рыночный надзор?</vt:lpstr>
      <vt:lpstr>Стратегия проекта закона «О рыночном надзоре»</vt:lpstr>
      <vt:lpstr>Подходы надзора</vt:lpstr>
      <vt:lpstr>Сфера рыночного надзора</vt:lpstr>
      <vt:lpstr>Где проводится рыночный надзор? </vt:lpstr>
      <vt:lpstr>Задачи и полномочия уполномоченного органа</vt:lpstr>
      <vt:lpstr>Взаимодействие уполномоченного органа  рыночного надзора с другими органами государственного контроля (надзора) </vt:lpstr>
      <vt:lpstr>Информационное обеспечение рыночного надзора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bsicmVA</dc:creator>
  <cp:lastModifiedBy>user</cp:lastModifiedBy>
  <cp:revision>24</cp:revision>
  <dcterms:created xsi:type="dcterms:W3CDTF">2017-05-25T10:02:48Z</dcterms:created>
  <dcterms:modified xsi:type="dcterms:W3CDTF">2017-05-28T16:19:57Z</dcterms:modified>
</cp:coreProperties>
</file>